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docProps/custom.xml" ContentType="application/vnd.openxmlformats-officedocument.custom-properties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9144000" cy="6858000" type="screen4x3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3" d="100"/>
          <a:sy n="83" d="100"/>
        </p:scale>
        <p:origin x="-450" y="-7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2424" y="848359"/>
            <a:ext cx="1358900" cy="94106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2397379" y="1965198"/>
            <a:ext cx="4203065" cy="478472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200" b="0" i="0">
                <a:solidFill>
                  <a:schemeClr val="tx1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10/14/2021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37904" cy="6857997"/>
            <a:chOff x="0" y="0"/>
            <a:chExt cx="9137904" cy="6857997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7432" y="0"/>
              <a:ext cx="9110472" cy="6857997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0" y="1940051"/>
              <a:ext cx="4343400" cy="4619244"/>
            </a:xfrm>
            <a:prstGeom prst="rect">
              <a:avLst/>
            </a:prstGeom>
          </p:spPr>
        </p:pic>
      </p:grpSp>
      <p:sp>
        <p:nvSpPr>
          <p:cNvPr id="7" name="Скругленный прямоугольник 6"/>
          <p:cNvSpPr/>
          <p:nvPr/>
        </p:nvSpPr>
        <p:spPr>
          <a:xfrm>
            <a:off x="4724400" y="1752600"/>
            <a:ext cx="4038600" cy="3733800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400" b="1" i="1" dirty="0" smtClean="0">
                <a:solidFill>
                  <a:schemeClr val="tx1"/>
                </a:solidFill>
              </a:rPr>
              <a:t>Добрый волшебник Шварц</a:t>
            </a:r>
          </a:p>
          <a:p>
            <a:pPr algn="ctr"/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к 125-летию со дня рождения </a:t>
            </a:r>
          </a:p>
          <a:p>
            <a:pPr algn="ctr"/>
            <a:r>
              <a:rPr lang="ru-RU" sz="1600" b="1" i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Евгения Львовича Шварца</a:t>
            </a:r>
            <a:endParaRPr lang="ru-RU" sz="1600" b="1" i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193791" y="577595"/>
            <a:ext cx="3534410" cy="4485640"/>
            <a:chOff x="5193791" y="577595"/>
            <a:chExt cx="3534410" cy="44856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193791" y="577595"/>
              <a:ext cx="3534156" cy="4485132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388863" y="772667"/>
              <a:ext cx="2945891" cy="3896867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39318" y="795273"/>
            <a:ext cx="4762500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"Первоклассница"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это</a:t>
            </a:r>
            <a:r>
              <a:rPr sz="2400" spc="-10" dirty="0">
                <a:latin typeface="Times New Roman"/>
                <a:cs typeface="Times New Roman"/>
              </a:rPr>
              <a:t> история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маленькой </a:t>
            </a:r>
            <a:r>
              <a:rPr sz="2400" spc="-10" dirty="0">
                <a:latin typeface="Times New Roman"/>
                <a:cs typeface="Times New Roman"/>
              </a:rPr>
              <a:t>Маруси, </a:t>
            </a:r>
            <a:r>
              <a:rPr sz="2400" spc="-30" dirty="0">
                <a:latin typeface="Times New Roman"/>
                <a:cs typeface="Times New Roman"/>
              </a:rPr>
              <a:t>которая </a:t>
            </a:r>
            <a:r>
              <a:rPr sz="2400" spc="-5" dirty="0">
                <a:latin typeface="Times New Roman"/>
                <a:cs typeface="Times New Roman"/>
              </a:rPr>
              <a:t>первый </a:t>
            </a:r>
            <a:r>
              <a:rPr sz="2400" dirty="0">
                <a:latin typeface="Times New Roman"/>
                <a:cs typeface="Times New Roman"/>
              </a:rPr>
              <a:t> раз </a:t>
            </a:r>
            <a:r>
              <a:rPr sz="2400" spc="-5" dirty="0">
                <a:latin typeface="Times New Roman"/>
                <a:cs typeface="Times New Roman"/>
              </a:rPr>
              <a:t>идет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35" dirty="0">
                <a:latin typeface="Times New Roman"/>
                <a:cs typeface="Times New Roman"/>
              </a:rPr>
              <a:t>школу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открывает </a:t>
            </a:r>
            <a:r>
              <a:rPr sz="2400" dirty="0">
                <a:latin typeface="Times New Roman"/>
                <a:cs typeface="Times New Roman"/>
              </a:rPr>
              <a:t>для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себя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такой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веселый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необычный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школьный</a:t>
            </a:r>
            <a:r>
              <a:rPr sz="2400" spc="2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мир,</a:t>
            </a:r>
            <a:r>
              <a:rPr sz="2400" spc="2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котором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думать</a:t>
            </a:r>
            <a:r>
              <a:rPr sz="2400" spc="2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9318" y="2624150"/>
            <a:ext cx="163068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055370" algn="l"/>
              </a:tabLst>
            </a:pPr>
            <a:r>
              <a:rPr sz="2400" spc="-20" dirty="0">
                <a:latin typeface="Times New Roman"/>
                <a:cs typeface="Times New Roman"/>
              </a:rPr>
              <a:t>в</a:t>
            </a:r>
            <a:r>
              <a:rPr sz="2400" spc="6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сти	</a:t>
            </a:r>
            <a:r>
              <a:rPr sz="2400" spc="2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е</a:t>
            </a:r>
            <a:r>
              <a:rPr sz="2400" spc="-60" dirty="0">
                <a:latin typeface="Times New Roman"/>
                <a:cs typeface="Times New Roman"/>
              </a:rPr>
              <a:t>б</a:t>
            </a:r>
            <a:r>
              <a:rPr sz="2400" dirty="0">
                <a:latin typeface="Times New Roman"/>
                <a:cs typeface="Times New Roman"/>
              </a:rPr>
              <a:t>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227326" y="2624150"/>
            <a:ext cx="1008380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5575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ну</a:t>
            </a:r>
            <a:r>
              <a:rPr sz="2400" dirty="0">
                <a:latin typeface="Times New Roman"/>
                <a:cs typeface="Times New Roman"/>
              </a:rPr>
              <a:t>жно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latin typeface="Times New Roman"/>
                <a:cs typeface="Times New Roman"/>
              </a:rPr>
              <a:t>Теперь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39318" y="2990469"/>
            <a:ext cx="1663064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-25" dirty="0">
                <a:latin typeface="Times New Roman"/>
                <a:cs typeface="Times New Roman"/>
              </a:rPr>
              <a:t>взрослому. 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б</a:t>
            </a:r>
            <a:r>
              <a:rPr sz="2400" spc="20" dirty="0">
                <a:latin typeface="Times New Roman"/>
                <a:cs typeface="Times New Roman"/>
              </a:rPr>
              <a:t>ез</a:t>
            </a:r>
            <a:r>
              <a:rPr sz="2400" dirty="0">
                <a:latin typeface="Times New Roman"/>
                <a:cs typeface="Times New Roman"/>
              </a:rPr>
              <a:t>заб</a:t>
            </a:r>
            <a:r>
              <a:rPr sz="2400" spc="-2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тный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733548" y="3356229"/>
            <a:ext cx="1675764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дошколенок,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3510788" y="2624150"/>
            <a:ext cx="168973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4130" algn="r">
              <a:lnSpc>
                <a:spcPct val="100000"/>
              </a:lnSpc>
              <a:spcBef>
                <a:spcPts val="100"/>
              </a:spcBef>
              <a:tabLst>
                <a:tab pos="1259205" algn="l"/>
                <a:tab pos="1377950" algn="l"/>
              </a:tabLst>
            </a:pPr>
            <a:r>
              <a:rPr sz="2400" dirty="0">
                <a:latin typeface="Times New Roman"/>
                <a:cs typeface="Times New Roman"/>
              </a:rPr>
              <a:t>со</a:t>
            </a:r>
            <a:r>
              <a:rPr sz="2400" spc="-20" dirty="0">
                <a:latin typeface="Times New Roman"/>
                <a:cs typeface="Times New Roman"/>
              </a:rPr>
              <a:t>в</a:t>
            </a:r>
            <a:r>
              <a:rPr sz="2400" spc="2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ем	</a:t>
            </a:r>
            <a:r>
              <a:rPr sz="2400" spc="-5" dirty="0">
                <a:latin typeface="Times New Roman"/>
                <a:cs typeface="Times New Roman"/>
              </a:rPr>
              <a:t>по</a:t>
            </a:r>
            <a:r>
              <a:rPr sz="2400" dirty="0">
                <a:latin typeface="Times New Roman"/>
                <a:cs typeface="Times New Roman"/>
              </a:rPr>
              <a:t>-  </a:t>
            </a:r>
            <a:r>
              <a:rPr sz="2400" spc="-5" dirty="0">
                <a:latin typeface="Times New Roman"/>
                <a:cs typeface="Times New Roman"/>
              </a:rPr>
              <a:t>Ма</a:t>
            </a:r>
            <a:r>
              <a:rPr sz="2400" spc="-45" dirty="0">
                <a:latin typeface="Times New Roman"/>
                <a:cs typeface="Times New Roman"/>
              </a:rPr>
              <a:t>р</a:t>
            </a:r>
            <a:r>
              <a:rPr sz="2400" spc="20" dirty="0">
                <a:latin typeface="Times New Roman"/>
                <a:cs typeface="Times New Roman"/>
              </a:rPr>
              <a:t>у</a:t>
            </a:r>
            <a:r>
              <a:rPr sz="2400" spc="-1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я		</a:t>
            </a:r>
            <a:r>
              <a:rPr sz="2400" spc="-5" dirty="0">
                <a:latin typeface="Times New Roman"/>
                <a:cs typeface="Times New Roman"/>
              </a:rPr>
              <a:t>не  </a:t>
            </a:r>
            <a:r>
              <a:rPr sz="2400" dirty="0">
                <a:latin typeface="Times New Roman"/>
                <a:cs typeface="Times New Roman"/>
              </a:rPr>
              <a:t>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9318" y="3721989"/>
            <a:ext cx="475932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22730" algn="l"/>
                <a:tab pos="3184525" algn="l"/>
                <a:tab pos="3853179" algn="l"/>
              </a:tabLst>
            </a:pPr>
            <a:r>
              <a:rPr sz="2400" spc="-5" dirty="0">
                <a:latin typeface="Times New Roman"/>
                <a:cs typeface="Times New Roman"/>
              </a:rPr>
              <a:t>нас</a:t>
            </a:r>
            <a:r>
              <a:rPr sz="2400" spc="-40" dirty="0">
                <a:latin typeface="Times New Roman"/>
                <a:cs typeface="Times New Roman"/>
              </a:rPr>
              <a:t>т</a:t>
            </a:r>
            <a:r>
              <a:rPr sz="2400" spc="-5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ящая	ш</a:t>
            </a:r>
            <a:r>
              <a:rPr sz="2400" spc="-125" dirty="0">
                <a:latin typeface="Times New Roman"/>
                <a:cs typeface="Times New Roman"/>
              </a:rPr>
              <a:t>к</a:t>
            </a:r>
            <a:r>
              <a:rPr sz="2400" spc="-40" dirty="0">
                <a:latin typeface="Times New Roman"/>
                <a:cs typeface="Times New Roman"/>
              </a:rPr>
              <a:t>о</a:t>
            </a:r>
            <a:r>
              <a:rPr sz="2400" spc="-5" dirty="0">
                <a:latin typeface="Times New Roman"/>
                <a:cs typeface="Times New Roman"/>
              </a:rPr>
              <a:t>льн</a:t>
            </a:r>
            <a:r>
              <a:rPr sz="2400" spc="5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ц</a:t>
            </a:r>
            <a:r>
              <a:rPr sz="2400" spc="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.	</a:t>
            </a:r>
            <a:r>
              <a:rPr sz="2400" spc="-5" dirty="0">
                <a:latin typeface="Times New Roman"/>
                <a:cs typeface="Times New Roman"/>
              </a:rPr>
              <a:t>Он</a:t>
            </a:r>
            <a:r>
              <a:rPr sz="2400" dirty="0">
                <a:latin typeface="Times New Roman"/>
                <a:cs typeface="Times New Roman"/>
              </a:rPr>
              <a:t>а	</a:t>
            </a:r>
            <a:r>
              <a:rPr sz="2400" spc="20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зн</a:t>
            </a:r>
            <a:r>
              <a:rPr sz="2400" spc="-10" dirty="0">
                <a:latin typeface="Times New Roman"/>
                <a:cs typeface="Times New Roman"/>
              </a:rPr>
              <a:t>ае</a:t>
            </a:r>
            <a:r>
              <a:rPr sz="2400" spc="-18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39318" y="4088129"/>
            <a:ext cx="262636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03275" algn="l"/>
                <a:tab pos="1303655" algn="l"/>
              </a:tabLst>
            </a:pPr>
            <a:r>
              <a:rPr sz="2400" spc="-15" dirty="0">
                <a:latin typeface="Times New Roman"/>
                <a:cs typeface="Times New Roman"/>
              </a:rPr>
              <a:t>что	</a:t>
            </a:r>
            <a:r>
              <a:rPr sz="2400" dirty="0">
                <a:latin typeface="Times New Roman"/>
                <a:cs typeface="Times New Roman"/>
              </a:rPr>
              <a:t>в	</a:t>
            </a:r>
            <a:r>
              <a:rPr sz="2400" spc="-30" dirty="0">
                <a:latin typeface="Times New Roman"/>
                <a:cs typeface="Times New Roman"/>
              </a:rPr>
              <a:t>школьном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39318" y="4453890"/>
            <a:ext cx="2516505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старательности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самостоятельности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39318" y="5185105"/>
            <a:ext cx="3467100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03170" algn="l"/>
              </a:tabLst>
            </a:pPr>
            <a:r>
              <a:rPr sz="2400" spc="-15" dirty="0">
                <a:latin typeface="Times New Roman"/>
                <a:cs typeface="Times New Roman"/>
              </a:rPr>
              <a:t>настоящая	</a:t>
            </a:r>
            <a:r>
              <a:rPr sz="2400" spc="-20" dirty="0">
                <a:latin typeface="Times New Roman"/>
                <a:cs typeface="Times New Roman"/>
              </a:rPr>
              <a:t>дружба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3294379" y="4088129"/>
            <a:ext cx="1908175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728470" marR="5080" indent="-1611630" algn="r">
              <a:lnSpc>
                <a:spcPct val="100000"/>
              </a:lnSpc>
              <a:spcBef>
                <a:spcPts val="100"/>
              </a:spcBef>
              <a:tabLst>
                <a:tab pos="1118870" algn="l"/>
              </a:tabLst>
            </a:pPr>
            <a:r>
              <a:rPr sz="2400" dirty="0">
                <a:latin typeface="Times New Roman"/>
                <a:cs typeface="Times New Roman"/>
              </a:rPr>
              <a:t>мире	кр</a:t>
            </a:r>
            <a:r>
              <a:rPr sz="2400" spc="-4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ме  и</a:t>
            </a:r>
            <a:endParaRPr sz="240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  <a:tabLst>
                <a:tab pos="866775" algn="l"/>
              </a:tabLst>
            </a:pPr>
            <a:r>
              <a:rPr sz="2400" dirty="0">
                <a:latin typeface="Times New Roman"/>
                <a:cs typeface="Times New Roman"/>
              </a:rPr>
              <a:t>еще	ценятся</a:t>
            </a:r>
            <a:endParaRPr sz="2400">
              <a:latin typeface="Times New Roman"/>
              <a:cs typeface="Times New Roman"/>
            </a:endParaRPr>
          </a:p>
          <a:p>
            <a:pPr marR="5715" algn="r">
              <a:lnSpc>
                <a:spcPct val="100000"/>
              </a:lnSpc>
            </a:pPr>
            <a:r>
              <a:rPr sz="2400" dirty="0"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439318" y="5551423"/>
            <a:ext cx="476186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ответственность</a:t>
            </a:r>
            <a:r>
              <a:rPr sz="2400" spc="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свои </a:t>
            </a:r>
            <a:r>
              <a:rPr sz="2400" dirty="0">
                <a:latin typeface="Times New Roman"/>
                <a:cs typeface="Times New Roman"/>
              </a:rPr>
              <a:t>поступки…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818184" y="482549"/>
            <a:ext cx="477456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69644" algn="l"/>
                <a:tab pos="2085339" algn="l"/>
                <a:tab pos="3456940" algn="l"/>
                <a:tab pos="4624705" algn="l"/>
              </a:tabLst>
            </a:pPr>
            <a:r>
              <a:rPr sz="2000" spc="-5" dirty="0">
                <a:latin typeface="Times New Roman"/>
                <a:cs typeface="Times New Roman"/>
              </a:rPr>
              <a:t>Пь</a:t>
            </a:r>
            <a:r>
              <a:rPr sz="2000" spc="4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сы	</a:t>
            </a:r>
            <a:r>
              <a:rPr sz="2000" spc="-5" dirty="0">
                <a:latin typeface="Times New Roman"/>
                <a:cs typeface="Times New Roman"/>
              </a:rPr>
              <a:t>Ш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рца	</a:t>
            </a:r>
            <a:r>
              <a:rPr sz="2000" spc="-7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spc="-100" dirty="0">
                <a:latin typeface="Times New Roman"/>
                <a:cs typeface="Times New Roman"/>
              </a:rPr>
              <a:t>к</a:t>
            </a:r>
            <a:r>
              <a:rPr sz="2000" spc="-10" dirty="0">
                <a:latin typeface="Times New Roman"/>
                <a:cs typeface="Times New Roman"/>
              </a:rPr>
              <a:t>о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о	л</a:t>
            </a:r>
            <a:r>
              <a:rPr sz="2000" spc="-20" dirty="0">
                <a:latin typeface="Times New Roman"/>
                <a:cs typeface="Times New Roman"/>
              </a:rPr>
              <a:t>ю</a:t>
            </a:r>
            <a:r>
              <a:rPr sz="2000" dirty="0">
                <a:latin typeface="Times New Roman"/>
                <a:cs typeface="Times New Roman"/>
              </a:rPr>
              <a:t>б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мы	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818184" y="788034"/>
            <a:ext cx="29248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215390" algn="l"/>
                <a:tab pos="1724025" algn="l"/>
              </a:tabLst>
            </a:pPr>
            <a:r>
              <a:rPr sz="2000" spc="-5" dirty="0">
                <a:latin typeface="Times New Roman"/>
                <a:cs typeface="Times New Roman"/>
              </a:rPr>
              <a:t>детьми,	</a:t>
            </a:r>
            <a:r>
              <a:rPr sz="2000" dirty="0">
                <a:latin typeface="Times New Roman"/>
                <a:cs typeface="Times New Roman"/>
              </a:rPr>
              <a:t>и	взрослыми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090796" y="788034"/>
            <a:ext cx="149987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649605" algn="l"/>
              </a:tabLst>
            </a:pPr>
            <a:r>
              <a:rPr sz="2000" spc="-5" dirty="0">
                <a:latin typeface="Times New Roman"/>
                <a:cs typeface="Times New Roman"/>
              </a:rPr>
              <a:t>по	книгам,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555875" y="1092834"/>
            <a:ext cx="16071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эк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dirty="0">
                <a:latin typeface="Times New Roman"/>
                <a:cs typeface="Times New Roman"/>
              </a:rPr>
              <a:t>ан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зац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spc="10" dirty="0">
                <a:latin typeface="Times New Roman"/>
                <a:cs typeface="Times New Roman"/>
              </a:rPr>
              <a:t>ям</a:t>
            </a:r>
            <a:r>
              <a:rPr sz="2000" dirty="0">
                <a:latin typeface="Times New Roman"/>
                <a:cs typeface="Times New Roman"/>
              </a:rPr>
              <a:t>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17872" y="1092834"/>
            <a:ext cx="127444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«</a:t>
            </a:r>
            <a:r>
              <a:rPr sz="2000" spc="-15" dirty="0">
                <a:latin typeface="Times New Roman"/>
                <a:cs typeface="Times New Roman"/>
              </a:rPr>
              <a:t>З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15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ш</a:t>
            </a:r>
            <a:r>
              <a:rPr sz="2000" spc="-35" dirty="0">
                <a:latin typeface="Times New Roman"/>
                <a:cs typeface="Times New Roman"/>
              </a:rPr>
              <a:t>к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»,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818184" y="1092834"/>
            <a:ext cx="264668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31290" algn="l"/>
              </a:tabLst>
            </a:pPr>
            <a:r>
              <a:rPr sz="2000" spc="-5" dirty="0">
                <a:latin typeface="Times New Roman"/>
                <a:cs typeface="Times New Roman"/>
              </a:rPr>
              <a:t>спектаклям	</a:t>
            </a:r>
            <a:r>
              <a:rPr sz="200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483360" algn="l"/>
              </a:tabLst>
            </a:pPr>
            <a:r>
              <a:rPr sz="2000" dirty="0">
                <a:latin typeface="Times New Roman"/>
                <a:cs typeface="Times New Roman"/>
              </a:rPr>
              <a:t>«</a:t>
            </a:r>
            <a:r>
              <a:rPr sz="2000" spc="-10" dirty="0">
                <a:latin typeface="Times New Roman"/>
                <a:cs typeface="Times New Roman"/>
              </a:rPr>
              <a:t>С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е</a:t>
            </a:r>
            <a:r>
              <a:rPr sz="2000" spc="5" dirty="0">
                <a:latin typeface="Times New Roman"/>
                <a:cs typeface="Times New Roman"/>
              </a:rPr>
              <a:t>ж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dirty="0">
                <a:latin typeface="Times New Roman"/>
                <a:cs typeface="Times New Roman"/>
              </a:rPr>
              <a:t>я	</a:t>
            </a:r>
            <a:r>
              <a:rPr sz="2000" spc="-10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ор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ле</a:t>
            </a:r>
            <a:r>
              <a:rPr sz="2000" spc="-3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10" dirty="0">
                <a:latin typeface="Times New Roman"/>
                <a:cs typeface="Times New Roman"/>
              </a:rPr>
              <a:t>»</a:t>
            </a:r>
            <a:r>
              <a:rPr sz="2000" dirty="0">
                <a:latin typeface="Times New Roman"/>
                <a:cs typeface="Times New Roman"/>
              </a:rPr>
              <a:t>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819525" y="1397634"/>
            <a:ext cx="17735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«Обыкновенное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818184" y="1702435"/>
            <a:ext cx="4776470" cy="368490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25" dirty="0">
                <a:latin typeface="Times New Roman"/>
                <a:cs typeface="Times New Roman"/>
              </a:rPr>
              <a:t>чудо»,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«Дракон».</a:t>
            </a:r>
            <a:r>
              <a:rPr sz="2000" spc="-10" dirty="0">
                <a:latin typeface="Times New Roman"/>
                <a:cs typeface="Times New Roman"/>
              </a:rPr>
              <a:t> Это</a:t>
            </a:r>
            <a:r>
              <a:rPr sz="2000" spc="-5" dirty="0">
                <a:latin typeface="Times New Roman"/>
                <a:cs typeface="Times New Roman"/>
              </a:rPr>
              <a:t> не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столько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сказки,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сколько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философские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притчи</a:t>
            </a:r>
            <a:r>
              <a:rPr sz="2000" dirty="0">
                <a:latin typeface="Times New Roman"/>
                <a:cs typeface="Times New Roman"/>
              </a:rPr>
              <a:t> 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любви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ненависти,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добре</a:t>
            </a:r>
            <a:r>
              <a:rPr sz="2000" dirty="0">
                <a:latin typeface="Times New Roman"/>
                <a:cs typeface="Times New Roman"/>
              </a:rPr>
              <a:t> и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зле,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которых 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необыкновенное,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сказочное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сочетается</a:t>
            </a:r>
            <a:r>
              <a:rPr sz="2000" dirty="0">
                <a:latin typeface="Times New Roman"/>
                <a:cs typeface="Times New Roman"/>
              </a:rPr>
              <a:t> с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реальным,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узнаваемым.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Пьеса</a:t>
            </a:r>
            <a:r>
              <a:rPr sz="2000" spc="15" dirty="0"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«Тень»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–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история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об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ученом,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который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приехал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отдыхать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теплую </a:t>
            </a:r>
            <a:r>
              <a:rPr sz="2000" spc="5" dirty="0">
                <a:latin typeface="Times New Roman"/>
                <a:cs typeface="Times New Roman"/>
              </a:rPr>
              <a:t>страну </a:t>
            </a:r>
            <a:r>
              <a:rPr sz="2000" dirty="0">
                <a:latin typeface="Times New Roman"/>
                <a:cs typeface="Times New Roman"/>
              </a:rPr>
              <a:t>и попал в </a:t>
            </a:r>
            <a:r>
              <a:rPr sz="2000" spc="-20" dirty="0">
                <a:latin typeface="Times New Roman"/>
                <a:cs typeface="Times New Roman"/>
              </a:rPr>
              <a:t>город,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населенный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сказочными</a:t>
            </a:r>
            <a:r>
              <a:rPr sz="2000" spc="-5" dirty="0">
                <a:latin typeface="Times New Roman"/>
                <a:cs typeface="Times New Roman"/>
              </a:rPr>
              <a:t> персонажами.</a:t>
            </a:r>
            <a:r>
              <a:rPr sz="2000" dirty="0">
                <a:latin typeface="Times New Roman"/>
                <a:cs typeface="Times New Roman"/>
              </a:rPr>
              <a:t> О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том,</a:t>
            </a:r>
            <a:r>
              <a:rPr sz="2000" spc="-15" dirty="0">
                <a:latin typeface="Times New Roman"/>
                <a:cs typeface="Times New Roman"/>
              </a:rPr>
              <a:t> как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тень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ученого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покинула</a:t>
            </a:r>
            <a:r>
              <a:rPr sz="2000" spc="-10" dirty="0">
                <a:latin typeface="Times New Roman"/>
                <a:cs typeface="Times New Roman"/>
              </a:rPr>
              <a:t> своего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хозяина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50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зажила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самостоятельной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жизнью. История </a:t>
            </a:r>
            <a:r>
              <a:rPr sz="2000" dirty="0">
                <a:latin typeface="Times New Roman"/>
                <a:cs typeface="Times New Roman"/>
              </a:rPr>
              <a:t>о </a:t>
            </a:r>
            <a:r>
              <a:rPr sz="2000" spc="-10" dirty="0">
                <a:latin typeface="Times New Roman"/>
                <a:cs typeface="Times New Roman"/>
              </a:rPr>
              <a:t>предательстве </a:t>
            </a:r>
            <a:r>
              <a:rPr sz="2000" dirty="0">
                <a:latin typeface="Times New Roman"/>
                <a:cs typeface="Times New Roman"/>
              </a:rPr>
              <a:t>и </a:t>
            </a:r>
            <a:r>
              <a:rPr sz="2000" spc="-20" dirty="0">
                <a:latin typeface="Times New Roman"/>
                <a:cs typeface="Times New Roman"/>
              </a:rPr>
              <a:t>дружбе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90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острым</a:t>
            </a:r>
            <a:r>
              <a:rPr sz="2000" spc="4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гротесковым</a:t>
            </a:r>
            <a:r>
              <a:rPr sz="2000" spc="12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сюжетом</a:t>
            </a:r>
            <a:r>
              <a:rPr sz="2000" spc="16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813172" y="5360923"/>
            <a:ext cx="77851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dirty="0">
                <a:latin typeface="Times New Roman"/>
                <a:cs typeface="Times New Roman"/>
              </a:rPr>
              <a:t>ая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818184" y="5360923"/>
            <a:ext cx="3418840" cy="6356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896110" algn="l"/>
                <a:tab pos="2114550" algn="l"/>
              </a:tabLst>
            </a:pPr>
            <a:r>
              <a:rPr sz="2000" dirty="0">
                <a:latin typeface="Times New Roman"/>
                <a:cs typeface="Times New Roman"/>
              </a:rPr>
              <a:t>ф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л</a:t>
            </a:r>
            <a:r>
              <a:rPr sz="2000" spc="4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софск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м		</a:t>
            </a: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-6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дте</a:t>
            </a:r>
            <a:r>
              <a:rPr sz="2000" spc="-55" dirty="0">
                <a:latin typeface="Times New Roman"/>
                <a:cs typeface="Times New Roman"/>
              </a:rPr>
              <a:t>к</a:t>
            </a:r>
            <a:r>
              <a:rPr sz="2000" spc="-15" dirty="0">
                <a:latin typeface="Times New Roman"/>
                <a:cs typeface="Times New Roman"/>
              </a:rPr>
              <a:t>с</a:t>
            </a:r>
            <a:r>
              <a:rPr sz="2000" spc="-40" dirty="0">
                <a:latin typeface="Times New Roman"/>
                <a:cs typeface="Times New Roman"/>
              </a:rPr>
              <a:t>т</a:t>
            </a:r>
            <a:r>
              <a:rPr sz="2000" spc="-4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м,  </a:t>
            </a:r>
            <a:r>
              <a:rPr sz="2000" spc="-10" dirty="0">
                <a:latin typeface="Times New Roman"/>
                <a:cs typeface="Times New Roman"/>
              </a:rPr>
              <a:t>искрометного	</a:t>
            </a:r>
            <a:r>
              <a:rPr sz="2000" spc="-5" dirty="0">
                <a:latin typeface="Times New Roman"/>
                <a:cs typeface="Times New Roman"/>
              </a:rPr>
              <a:t>юмора,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3868292" y="5665723"/>
            <a:ext cx="1724660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574800" algn="l"/>
              </a:tabLst>
            </a:pPr>
            <a:r>
              <a:rPr sz="2000" dirty="0">
                <a:latin typeface="Times New Roman"/>
                <a:cs typeface="Times New Roman"/>
              </a:rPr>
              <a:t>афо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spc="-5" dirty="0">
                <a:latin typeface="Times New Roman"/>
                <a:cs typeface="Times New Roman"/>
              </a:rPr>
              <a:t>и</a:t>
            </a:r>
            <a:r>
              <a:rPr sz="2000" spc="-45" dirty="0">
                <a:latin typeface="Times New Roman"/>
                <a:cs typeface="Times New Roman"/>
              </a:rPr>
              <a:t>з</a:t>
            </a:r>
            <a:r>
              <a:rPr sz="2000" spc="-10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ов	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818184" y="5970219"/>
            <a:ext cx="244157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крылатых</a:t>
            </a:r>
            <a:r>
              <a:rPr sz="2000" spc="-8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выражений.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5490971" y="478536"/>
            <a:ext cx="2943225" cy="5897880"/>
            <a:chOff x="5490971" y="478536"/>
            <a:chExt cx="2943225" cy="5897880"/>
          </a:xfrm>
        </p:grpSpPr>
        <p:pic>
          <p:nvPicPr>
            <p:cNvPr id="1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960363" y="478536"/>
              <a:ext cx="2473451" cy="3343655"/>
            </a:xfrm>
            <a:prstGeom prst="rect">
              <a:avLst/>
            </a:prstGeom>
          </p:spPr>
        </p:pic>
        <p:pic>
          <p:nvPicPr>
            <p:cNvPr id="1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155435" y="673607"/>
              <a:ext cx="1885188" cy="2755392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490971" y="2784347"/>
              <a:ext cx="2942844" cy="3592068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686043" y="2979800"/>
              <a:ext cx="2355176" cy="300348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39318" y="634949"/>
            <a:ext cx="2682875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884045" algn="l"/>
              </a:tabLst>
            </a:pPr>
            <a:r>
              <a:rPr sz="2400" spc="-25" dirty="0">
                <a:latin typeface="Times New Roman"/>
                <a:cs typeface="Times New Roman"/>
              </a:rPr>
              <a:t>Сюжет	</a:t>
            </a:r>
            <a:r>
              <a:rPr sz="2400" spc="5" dirty="0">
                <a:latin typeface="Times New Roman"/>
                <a:cs typeface="Times New Roman"/>
              </a:rPr>
              <a:t>пьесы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классический.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277615" y="634949"/>
            <a:ext cx="2155190" cy="7581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«Дракон»</a:t>
            </a:r>
            <a:endParaRPr sz="24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spcBef>
                <a:spcPts val="5"/>
              </a:spcBef>
            </a:pPr>
            <a:r>
              <a:rPr sz="2400" spc="-10" dirty="0">
                <a:latin typeface="Times New Roman"/>
                <a:cs typeface="Times New Roman"/>
              </a:rPr>
              <a:t>Странствующий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39318" y="1367154"/>
            <a:ext cx="499491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рыцарь </a:t>
            </a:r>
            <a:r>
              <a:rPr sz="2400" spc="-10" dirty="0">
                <a:latin typeface="Times New Roman"/>
                <a:cs typeface="Times New Roman"/>
              </a:rPr>
              <a:t>Ланцелот</a:t>
            </a:r>
            <a:r>
              <a:rPr sz="2400" spc="-5" dirty="0">
                <a:latin typeface="Times New Roman"/>
                <a:cs typeface="Times New Roman"/>
              </a:rPr>
              <a:t> забредает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25" dirty="0">
                <a:latin typeface="Times New Roman"/>
                <a:cs typeface="Times New Roman"/>
              </a:rPr>
              <a:t>город, </a:t>
            </a:r>
            <a:r>
              <a:rPr sz="2400" spc="-20" dirty="0">
                <a:latin typeface="Times New Roman"/>
                <a:cs typeface="Times New Roman"/>
              </a:rPr>
              <a:t> находящийся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под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четырехсотлетним 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владычеством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Дракона,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которому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жители</a:t>
            </a:r>
            <a:r>
              <a:rPr sz="2400" spc="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каждый</a:t>
            </a:r>
            <a:r>
              <a:rPr sz="2400" spc="6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год</a:t>
            </a:r>
            <a:r>
              <a:rPr sz="2400" spc="1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отдают</a:t>
            </a:r>
            <a:r>
              <a:rPr sz="2400" spc="7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жены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1596389" y="2830448"/>
            <a:ext cx="383794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78740">
              <a:lnSpc>
                <a:spcPct val="100000"/>
              </a:lnSpc>
              <a:spcBef>
                <a:spcPts val="100"/>
              </a:spcBef>
              <a:tabLst>
                <a:tab pos="1484630" algn="l"/>
                <a:tab pos="1737995" algn="l"/>
                <a:tab pos="3245485" algn="l"/>
              </a:tabLst>
            </a:pPr>
            <a:r>
              <a:rPr sz="2400" dirty="0">
                <a:latin typeface="Times New Roman"/>
                <a:cs typeface="Times New Roman"/>
              </a:rPr>
              <a:t>красив</a:t>
            </a:r>
            <a:r>
              <a:rPr sz="2400" spc="-10" dirty="0">
                <a:latin typeface="Times New Roman"/>
                <a:cs typeface="Times New Roman"/>
              </a:rPr>
              <a:t>ы</a:t>
            </a:r>
            <a:r>
              <a:rPr sz="2400" dirty="0">
                <a:latin typeface="Times New Roman"/>
                <a:cs typeface="Times New Roman"/>
              </a:rPr>
              <a:t>х		де</a:t>
            </a:r>
            <a:r>
              <a:rPr sz="2400" spc="-100" dirty="0">
                <a:latin typeface="Times New Roman"/>
                <a:cs typeface="Times New Roman"/>
              </a:rPr>
              <a:t>в</a:t>
            </a:r>
            <a:r>
              <a:rPr sz="2400" spc="20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шек	(о</a:t>
            </a:r>
            <a:r>
              <a:rPr sz="2400" spc="-10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и  </a:t>
            </a:r>
            <a:r>
              <a:rPr sz="2400" spc="-10" dirty="0">
                <a:latin typeface="Times New Roman"/>
                <a:cs typeface="Times New Roman"/>
              </a:rPr>
              <a:t>погибают	«от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39318" y="2830448"/>
            <a:ext cx="988694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spc="5" dirty="0">
                <a:latin typeface="Times New Roman"/>
                <a:cs typeface="Times New Roman"/>
              </a:rPr>
              <a:t>самых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быстро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Ры</a:t>
            </a:r>
            <a:r>
              <a:rPr sz="2400" spc="-10" dirty="0">
                <a:latin typeface="Times New Roman"/>
                <a:cs typeface="Times New Roman"/>
              </a:rPr>
              <a:t>ц</a:t>
            </a:r>
            <a:r>
              <a:rPr sz="2400" dirty="0">
                <a:latin typeface="Times New Roman"/>
                <a:cs typeface="Times New Roman"/>
              </a:rPr>
              <a:t>арь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634489" y="3562350"/>
            <a:ext cx="19627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37260" algn="l"/>
              </a:tabLst>
            </a:pPr>
            <a:r>
              <a:rPr sz="2400" spc="-25" dirty="0">
                <a:latin typeface="Times New Roman"/>
                <a:cs typeface="Times New Roman"/>
              </a:rPr>
              <a:t>готов	</a:t>
            </a:r>
            <a:r>
              <a:rPr sz="2400" spc="-15" dirty="0">
                <a:latin typeface="Times New Roman"/>
                <a:cs typeface="Times New Roman"/>
              </a:rPr>
              <a:t>вызвать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3724147" y="3196209"/>
            <a:ext cx="171132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90170" marR="5080" indent="-78105">
              <a:lnSpc>
                <a:spcPct val="100000"/>
              </a:lnSpc>
              <a:spcBef>
                <a:spcPts val="100"/>
              </a:spcBef>
              <a:tabLst>
                <a:tab pos="1400810" algn="l"/>
              </a:tabLst>
            </a:pPr>
            <a:r>
              <a:rPr sz="2400" spc="-5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м</a:t>
            </a:r>
            <a:r>
              <a:rPr sz="2400" spc="5" dirty="0">
                <a:latin typeface="Times New Roman"/>
                <a:cs typeface="Times New Roman"/>
              </a:rPr>
              <a:t>е</a:t>
            </a:r>
            <a:r>
              <a:rPr sz="2400" spc="20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зе</a:t>
            </a:r>
            <a:r>
              <a:rPr sz="2400" spc="10" dirty="0">
                <a:latin typeface="Times New Roman"/>
                <a:cs typeface="Times New Roman"/>
              </a:rPr>
              <a:t>н</a:t>
            </a:r>
            <a:r>
              <a:rPr sz="2400" spc="-5" dirty="0">
                <a:latin typeface="Times New Roman"/>
                <a:cs typeface="Times New Roman"/>
              </a:rPr>
              <a:t>ия»</a:t>
            </a:r>
            <a:r>
              <a:rPr sz="2400" spc="10" dirty="0">
                <a:latin typeface="Times New Roman"/>
                <a:cs typeface="Times New Roman"/>
              </a:rPr>
              <a:t>)</a:t>
            </a:r>
            <a:r>
              <a:rPr sz="2400" dirty="0">
                <a:latin typeface="Times New Roman"/>
                <a:cs typeface="Times New Roman"/>
              </a:rPr>
              <a:t>.  </a:t>
            </a:r>
            <a:r>
              <a:rPr sz="2400" spc="-5" dirty="0">
                <a:latin typeface="Times New Roman"/>
                <a:cs typeface="Times New Roman"/>
              </a:rPr>
              <a:t>Дра</a:t>
            </a:r>
            <a:r>
              <a:rPr sz="2400" spc="-13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она	</a:t>
            </a:r>
            <a:r>
              <a:rPr sz="2400" spc="-15" dirty="0">
                <a:latin typeface="Times New Roman"/>
                <a:cs typeface="Times New Roman"/>
              </a:rPr>
              <a:t>на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39318" y="3928109"/>
            <a:ext cx="133350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поединок.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010917" y="3928109"/>
            <a:ext cx="342328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476884" algn="l"/>
                <a:tab pos="1628139" algn="l"/>
                <a:tab pos="3257550" algn="l"/>
              </a:tabLst>
            </a:pPr>
            <a:r>
              <a:rPr sz="2400" dirty="0">
                <a:latin typeface="Times New Roman"/>
                <a:cs typeface="Times New Roman"/>
              </a:rPr>
              <a:t>В	</a:t>
            </a:r>
            <a:r>
              <a:rPr sz="2400" spc="6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сн</a:t>
            </a:r>
            <a:r>
              <a:rPr sz="2400" spc="5" dirty="0">
                <a:latin typeface="Times New Roman"/>
                <a:cs typeface="Times New Roman"/>
              </a:rPr>
              <a:t>о</a:t>
            </a:r>
            <a:r>
              <a:rPr sz="2400" spc="-1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е	</a:t>
            </a:r>
            <a:r>
              <a:rPr sz="2400" spc="-12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</a:t>
            </a:r>
            <a:r>
              <a:rPr sz="2400" spc="-15" dirty="0">
                <a:latin typeface="Times New Roman"/>
                <a:cs typeface="Times New Roman"/>
              </a:rPr>
              <a:t>н</a:t>
            </a:r>
            <a:r>
              <a:rPr sz="2400" spc="-60" dirty="0">
                <a:latin typeface="Times New Roman"/>
                <a:cs typeface="Times New Roman"/>
              </a:rPr>
              <a:t>ф</a:t>
            </a:r>
            <a:r>
              <a:rPr sz="2400" spc="-5" dirty="0">
                <a:latin typeface="Times New Roman"/>
                <a:cs typeface="Times New Roman"/>
              </a:rPr>
              <a:t>ли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spc="1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а	–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39318" y="4293870"/>
            <a:ext cx="4995545" cy="1854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борьба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власть,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свободу.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После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победы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над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Драконом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конфликт 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оказался неразрешенным. </a:t>
            </a:r>
            <a:r>
              <a:rPr sz="2400" dirty="0">
                <a:latin typeface="Times New Roman"/>
                <a:cs typeface="Times New Roman"/>
              </a:rPr>
              <a:t>Оказалось,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что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необходимо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«убить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Дракона»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5" dirty="0">
                <a:latin typeface="Times New Roman"/>
                <a:cs typeface="Times New Roman"/>
              </a:rPr>
              <a:t> душе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каждого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горожанина.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2" name="object 12"/>
          <p:cNvGrpSpPr/>
          <p:nvPr/>
        </p:nvGrpSpPr>
        <p:grpSpPr>
          <a:xfrm>
            <a:off x="5516879" y="672083"/>
            <a:ext cx="3409315" cy="4735195"/>
            <a:chOff x="5516879" y="672083"/>
            <a:chExt cx="3409315" cy="4735195"/>
          </a:xfrm>
        </p:grpSpPr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16879" y="672083"/>
              <a:ext cx="3409187" cy="4735068"/>
            </a:xfrm>
            <a:prstGeom prst="rect">
              <a:avLst/>
            </a:prstGeom>
          </p:spPr>
        </p:pic>
        <p:pic>
          <p:nvPicPr>
            <p:cNvPr id="14" name="object 1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11570" y="867410"/>
              <a:ext cx="2821863" cy="41471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651628" y="607313"/>
            <a:ext cx="188785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489075" algn="l"/>
              </a:tabLst>
            </a:pPr>
            <a:r>
              <a:rPr sz="2000" spc="-5" dirty="0">
                <a:latin typeface="Times New Roman"/>
                <a:cs typeface="Times New Roman"/>
              </a:rPr>
              <a:t>Пь</a:t>
            </a:r>
            <a:r>
              <a:rPr sz="2000" spc="45" dirty="0">
                <a:latin typeface="Times New Roman"/>
                <a:cs typeface="Times New Roman"/>
              </a:rPr>
              <a:t>е</a:t>
            </a:r>
            <a:r>
              <a:rPr sz="2000" spc="2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а	</a:t>
            </a: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-6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д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7343393" y="607313"/>
            <a:ext cx="114998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наз</a:t>
            </a:r>
            <a:r>
              <a:rPr sz="2000" spc="-30" dirty="0">
                <a:latin typeface="Times New Roman"/>
                <a:cs typeface="Times New Roman"/>
              </a:rPr>
              <a:t>в</a:t>
            </a:r>
            <a:r>
              <a:rPr sz="2000" dirty="0">
                <a:latin typeface="Times New Roman"/>
                <a:cs typeface="Times New Roman"/>
              </a:rPr>
              <a:t>ан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ем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4651628" y="912113"/>
            <a:ext cx="3842385" cy="9404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«Обыкновенное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чудо»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это 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волшебная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сказка,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которой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все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перевернуто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20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ног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</a:t>
            </a:r>
            <a:r>
              <a:rPr sz="2000" spc="220" dirty="0">
                <a:latin typeface="Times New Roman"/>
                <a:cs typeface="Times New Roman"/>
              </a:rPr>
              <a:t> </a:t>
            </a:r>
            <a:r>
              <a:rPr sz="2000" spc="-50" dirty="0">
                <a:latin typeface="Times New Roman"/>
                <a:cs typeface="Times New Roman"/>
              </a:rPr>
              <a:t>голову.</a:t>
            </a:r>
            <a:r>
              <a:rPr sz="2000" spc="22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Ведь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651628" y="1826209"/>
            <a:ext cx="122936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обычно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анови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ся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940933" y="1826209"/>
            <a:ext cx="255397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5"/>
              </a:spcBef>
              <a:tabLst>
                <a:tab pos="1764664" algn="l"/>
              </a:tabLst>
            </a:pPr>
            <a:r>
              <a:rPr sz="2000" spc="-5" dirty="0">
                <a:latin typeface="Times New Roman"/>
                <a:cs typeface="Times New Roman"/>
              </a:rPr>
              <a:t>прекрасный	юноша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1155065" algn="l"/>
                <a:tab pos="1931035" algn="l"/>
              </a:tabLst>
            </a:pPr>
            <a:r>
              <a:rPr sz="2000" spc="-10" dirty="0">
                <a:latin typeface="Times New Roman"/>
                <a:cs typeface="Times New Roman"/>
              </a:rPr>
              <a:t>жертвой	</a:t>
            </a:r>
            <a:r>
              <a:rPr sz="2000" spc="-5" dirty="0">
                <a:latin typeface="Times New Roman"/>
                <a:cs typeface="Times New Roman"/>
              </a:rPr>
              <a:t>злых	чар,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51628" y="2436368"/>
            <a:ext cx="15278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прев</a:t>
            </a:r>
            <a:r>
              <a:rPr sz="2000" spc="5" dirty="0">
                <a:latin typeface="Times New Roman"/>
                <a:cs typeface="Times New Roman"/>
              </a:rPr>
              <a:t>р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щае</a:t>
            </a:r>
            <a:r>
              <a:rPr sz="2000" spc="2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ся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341745" y="2436368"/>
            <a:ext cx="215265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20675" algn="l"/>
                <a:tab pos="1238250" algn="l"/>
                <a:tab pos="2002789" algn="l"/>
              </a:tabLst>
            </a:pPr>
            <a:r>
              <a:rPr sz="2000" dirty="0">
                <a:latin typeface="Times New Roman"/>
                <a:cs typeface="Times New Roman"/>
              </a:rPr>
              <a:t>в	ди</a:t>
            </a:r>
            <a:r>
              <a:rPr sz="2000" spc="-105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50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	</a:t>
            </a:r>
            <a:r>
              <a:rPr sz="2000" spc="-15" dirty="0">
                <a:latin typeface="Times New Roman"/>
                <a:cs typeface="Times New Roman"/>
              </a:rPr>
              <a:t>зв</a:t>
            </a:r>
            <a:r>
              <a:rPr sz="2000" dirty="0">
                <a:latin typeface="Times New Roman"/>
                <a:cs typeface="Times New Roman"/>
              </a:rPr>
              <a:t>еря	и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651628" y="2741168"/>
            <a:ext cx="38430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30250" algn="l"/>
                <a:tab pos="1370330" algn="l"/>
                <a:tab pos="1629410" algn="l"/>
                <a:tab pos="2248535" algn="l"/>
                <a:tab pos="3582035" algn="l"/>
              </a:tabLst>
            </a:pPr>
            <a:r>
              <a:rPr sz="2000" dirty="0">
                <a:latin typeface="Times New Roman"/>
                <a:cs typeface="Times New Roman"/>
              </a:rPr>
              <a:t>жд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spc="-16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,	</a:t>
            </a:r>
            <a:r>
              <a:rPr sz="2000" spc="-5" dirty="0">
                <a:latin typeface="Times New Roman"/>
                <a:cs typeface="Times New Roman"/>
              </a:rPr>
              <a:t>по</a:t>
            </a:r>
            <a:r>
              <a:rPr sz="2000" spc="-4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а	с	</a:t>
            </a:r>
            <a:r>
              <a:rPr sz="2000" spc="-5" dirty="0">
                <a:latin typeface="Times New Roman"/>
                <a:cs typeface="Times New Roman"/>
              </a:rPr>
              <a:t>не</a:t>
            </a:r>
            <a:r>
              <a:rPr sz="2000" spc="-65" dirty="0">
                <a:latin typeface="Times New Roman"/>
                <a:cs typeface="Times New Roman"/>
              </a:rPr>
              <a:t>г</a:t>
            </a:r>
            <a:r>
              <a:rPr sz="2000" dirty="0">
                <a:latin typeface="Times New Roman"/>
                <a:cs typeface="Times New Roman"/>
              </a:rPr>
              <a:t>о	</a:t>
            </a:r>
            <a:r>
              <a:rPr sz="2000" spc="-30" dirty="0">
                <a:latin typeface="Times New Roman"/>
                <a:cs typeface="Times New Roman"/>
              </a:rPr>
              <a:t>к</a:t>
            </a:r>
            <a:r>
              <a:rPr sz="2000" spc="-25" dirty="0">
                <a:latin typeface="Times New Roman"/>
                <a:cs typeface="Times New Roman"/>
              </a:rPr>
              <a:t>т</a:t>
            </a:r>
            <a:r>
              <a:rPr sz="2000" spc="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-</a:t>
            </a:r>
            <a:r>
              <a:rPr sz="2000" spc="-5" dirty="0">
                <a:latin typeface="Times New Roman"/>
                <a:cs typeface="Times New Roman"/>
              </a:rPr>
              <a:t>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spc="-75" dirty="0">
                <a:latin typeface="Times New Roman"/>
                <a:cs typeface="Times New Roman"/>
              </a:rPr>
              <a:t>б</a:t>
            </a:r>
            <a:r>
              <a:rPr sz="2000" spc="-140" dirty="0">
                <a:latin typeface="Times New Roman"/>
                <a:cs typeface="Times New Roman"/>
              </a:rPr>
              <a:t>у</a:t>
            </a:r>
            <a:r>
              <a:rPr sz="2000" dirty="0">
                <a:latin typeface="Times New Roman"/>
                <a:cs typeface="Times New Roman"/>
              </a:rPr>
              <a:t>дь	</a:t>
            </a:r>
            <a:r>
              <a:rPr sz="2000" spc="-5" dirty="0">
                <a:latin typeface="Times New Roman"/>
                <a:cs typeface="Times New Roman"/>
              </a:rPr>
              <a:t>не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4651628" y="3045663"/>
            <a:ext cx="1948814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51230" algn="l"/>
              </a:tabLst>
            </a:pP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10" dirty="0">
                <a:latin typeface="Times New Roman"/>
                <a:cs typeface="Times New Roman"/>
              </a:rPr>
              <a:t>н</a:t>
            </a:r>
            <a:r>
              <a:rPr sz="2000" spc="-5" dirty="0">
                <a:latin typeface="Times New Roman"/>
                <a:cs typeface="Times New Roman"/>
              </a:rPr>
              <a:t>им</a:t>
            </a:r>
            <a:r>
              <a:rPr sz="2000" spc="-1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т	за</a:t>
            </a:r>
            <a:r>
              <a:rPr sz="2000" spc="-1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лят</a:t>
            </a:r>
            <a:r>
              <a:rPr sz="2000" spc="-10" dirty="0">
                <a:latin typeface="Times New Roman"/>
                <a:cs typeface="Times New Roman"/>
              </a:rPr>
              <a:t>ь</a:t>
            </a:r>
            <a:r>
              <a:rPr sz="2000" spc="-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6744461" y="3045663"/>
            <a:ext cx="1751330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6350" algn="r">
              <a:lnSpc>
                <a:spcPct val="100000"/>
              </a:lnSpc>
              <a:spcBef>
                <a:spcPts val="105"/>
              </a:spcBef>
              <a:tabLst>
                <a:tab pos="347345" algn="l"/>
                <a:tab pos="1376045" algn="l"/>
              </a:tabLst>
            </a:pPr>
            <a:r>
              <a:rPr sz="2000" dirty="0">
                <a:latin typeface="Times New Roman"/>
                <a:cs typeface="Times New Roman"/>
              </a:rPr>
              <a:t>У	</a:t>
            </a:r>
            <a:r>
              <a:rPr sz="2000" spc="-5" dirty="0">
                <a:latin typeface="Times New Roman"/>
                <a:cs typeface="Times New Roman"/>
              </a:rPr>
              <a:t>Ш</a:t>
            </a:r>
            <a:r>
              <a:rPr sz="2000" spc="-25" dirty="0">
                <a:latin typeface="Times New Roman"/>
                <a:cs typeface="Times New Roman"/>
              </a:rPr>
              <a:t>в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spc="-10" dirty="0">
                <a:latin typeface="Times New Roman"/>
                <a:cs typeface="Times New Roman"/>
              </a:rPr>
              <a:t>р</a:t>
            </a:r>
            <a:r>
              <a:rPr sz="2000" spc="-5" dirty="0">
                <a:latin typeface="Times New Roman"/>
                <a:cs typeface="Times New Roman"/>
              </a:rPr>
              <a:t>ц</a:t>
            </a:r>
            <a:r>
              <a:rPr sz="2000" dirty="0">
                <a:latin typeface="Times New Roman"/>
                <a:cs typeface="Times New Roman"/>
              </a:rPr>
              <a:t>а	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spc="2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е</a:t>
            </a:r>
            <a:endParaRPr sz="20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629285" algn="l"/>
              </a:tabLst>
            </a:pPr>
            <a:r>
              <a:rPr sz="2000" spc="-5" dirty="0">
                <a:latin typeface="Times New Roman"/>
                <a:cs typeface="Times New Roman"/>
              </a:rPr>
              <a:t>по	</a:t>
            </a:r>
            <a:r>
              <a:rPr sz="2000" spc="-10" dirty="0">
                <a:latin typeface="Times New Roman"/>
                <a:cs typeface="Times New Roman"/>
              </a:rPr>
              <a:t>воле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4651628" y="3351021"/>
            <a:ext cx="236474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  <a:tabLst>
                <a:tab pos="1416050" algn="l"/>
              </a:tabLst>
            </a:pPr>
            <a:r>
              <a:rPr sz="2000" spc="-5" dirty="0">
                <a:latin typeface="Times New Roman"/>
                <a:cs typeface="Times New Roman"/>
              </a:rPr>
              <a:t>наобо</a:t>
            </a:r>
            <a:r>
              <a:rPr sz="2000" spc="-15" dirty="0">
                <a:latin typeface="Times New Roman"/>
                <a:cs typeface="Times New Roman"/>
              </a:rPr>
              <a:t>р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spc="-160" dirty="0">
                <a:latin typeface="Times New Roman"/>
                <a:cs typeface="Times New Roman"/>
              </a:rPr>
              <a:t>т</a:t>
            </a:r>
            <a:r>
              <a:rPr sz="2000" dirty="0">
                <a:latin typeface="Times New Roman"/>
                <a:cs typeface="Times New Roman"/>
              </a:rPr>
              <a:t>,	м</a:t>
            </a:r>
            <a:r>
              <a:rPr sz="2000" spc="-3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10" dirty="0">
                <a:latin typeface="Times New Roman"/>
                <a:cs typeface="Times New Roman"/>
              </a:rPr>
              <a:t>в</a:t>
            </a:r>
            <a:r>
              <a:rPr sz="2000" spc="-30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15" dirty="0">
                <a:latin typeface="Times New Roman"/>
                <a:cs typeface="Times New Roman"/>
              </a:rPr>
              <a:t>ь</a:t>
            </a:r>
            <a:r>
              <a:rPr sz="2000" dirty="0">
                <a:latin typeface="Times New Roman"/>
                <a:cs typeface="Times New Roman"/>
              </a:rPr>
              <a:t>,  </a:t>
            </a:r>
            <a:r>
              <a:rPr sz="2000" spc="-10" dirty="0">
                <a:latin typeface="Times New Roman"/>
                <a:cs typeface="Times New Roman"/>
              </a:rPr>
              <a:t>доброго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7157466" y="3655821"/>
            <a:ext cx="1336675" cy="3308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лш</a:t>
            </a:r>
            <a:r>
              <a:rPr sz="2000" spc="-15" dirty="0">
                <a:latin typeface="Times New Roman"/>
                <a:cs typeface="Times New Roman"/>
              </a:rPr>
              <a:t>е</a:t>
            </a:r>
            <a:r>
              <a:rPr sz="2000" dirty="0">
                <a:latin typeface="Times New Roman"/>
                <a:cs typeface="Times New Roman"/>
              </a:rPr>
              <a:t>бн</a:t>
            </a:r>
            <a:r>
              <a:rPr sz="2000" spc="-10" dirty="0">
                <a:latin typeface="Times New Roman"/>
                <a:cs typeface="Times New Roman"/>
              </a:rPr>
              <a:t>и</a:t>
            </a:r>
            <a:r>
              <a:rPr sz="2000" spc="-4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а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651628" y="3960621"/>
            <a:ext cx="3843654" cy="12458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latin typeface="Times New Roman"/>
                <a:cs typeface="Times New Roman"/>
              </a:rPr>
              <a:t>превращенный </a:t>
            </a:r>
            <a:r>
              <a:rPr sz="2000" dirty="0">
                <a:latin typeface="Times New Roman"/>
                <a:cs typeface="Times New Roman"/>
              </a:rPr>
              <a:t>в </a:t>
            </a:r>
            <a:r>
              <a:rPr sz="2000" spc="-5" dirty="0">
                <a:latin typeface="Times New Roman"/>
                <a:cs typeface="Times New Roman"/>
              </a:rPr>
              <a:t>человека, желает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вернуть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себе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прежний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облик,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но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внезапно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настигшая</a:t>
            </a:r>
            <a:r>
              <a:rPr sz="2000" spc="49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любовь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путает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все </a:t>
            </a:r>
            <a:r>
              <a:rPr sz="2000" spc="-20" dirty="0">
                <a:latin typeface="Times New Roman"/>
                <a:cs typeface="Times New Roman"/>
              </a:rPr>
              <a:t>его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планы.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15" name="object 15"/>
          <p:cNvGrpSpPr/>
          <p:nvPr/>
        </p:nvGrpSpPr>
        <p:grpSpPr>
          <a:xfrm>
            <a:off x="281940" y="256031"/>
            <a:ext cx="4672965" cy="6443980"/>
            <a:chOff x="281940" y="256031"/>
            <a:chExt cx="4672965" cy="6443980"/>
          </a:xfrm>
        </p:grpSpPr>
        <p:pic>
          <p:nvPicPr>
            <p:cNvPr id="16" name="object 1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81940" y="256031"/>
              <a:ext cx="2964180" cy="4361688"/>
            </a:xfrm>
            <a:prstGeom prst="rect">
              <a:avLst/>
            </a:prstGeom>
          </p:spPr>
        </p:pic>
        <p:pic>
          <p:nvPicPr>
            <p:cNvPr id="17" name="object 1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477012" y="451103"/>
              <a:ext cx="2375916" cy="3773424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519428" y="2375915"/>
              <a:ext cx="3435096" cy="4323588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715389" y="2570606"/>
              <a:ext cx="2845561" cy="3735997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6018276" y="1319783"/>
            <a:ext cx="3126105" cy="4415155"/>
            <a:chOff x="6018276" y="1319783"/>
            <a:chExt cx="3126105" cy="4415155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018276" y="1319783"/>
              <a:ext cx="3125724" cy="4415028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213094" y="1515618"/>
              <a:ext cx="2803931" cy="382672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55447" y="450291"/>
            <a:ext cx="575373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1947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году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состоялась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премьера</a:t>
            </a:r>
            <a:r>
              <a:rPr sz="2400" spc="36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детского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55447" y="816609"/>
            <a:ext cx="281749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211580" algn="l"/>
              </a:tabLst>
            </a:pPr>
            <a:r>
              <a:rPr sz="2400" dirty="0">
                <a:latin typeface="Times New Roman"/>
                <a:cs typeface="Times New Roman"/>
              </a:rPr>
              <a:t>фильма	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«Золушка»,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640326" y="816609"/>
            <a:ext cx="166751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7370" algn="l"/>
              </a:tabLst>
            </a:pPr>
            <a:r>
              <a:rPr sz="2400" spc="-5" dirty="0">
                <a:latin typeface="Times New Roman"/>
                <a:cs typeface="Times New Roman"/>
              </a:rPr>
              <a:t>п</a:t>
            </a:r>
            <a:r>
              <a:rPr sz="2400" dirty="0">
                <a:latin typeface="Times New Roman"/>
                <a:cs typeface="Times New Roman"/>
              </a:rPr>
              <a:t>о	м</a:t>
            </a:r>
            <a:r>
              <a:rPr sz="2400" spc="-3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15" dirty="0">
                <a:latin typeface="Times New Roman"/>
                <a:cs typeface="Times New Roman"/>
              </a:rPr>
              <a:t>и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ам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55447" y="816609"/>
            <a:ext cx="40754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3014345">
              <a:lnSpc>
                <a:spcPct val="100000"/>
              </a:lnSpc>
              <a:spcBef>
                <a:spcPts val="100"/>
              </a:spcBef>
              <a:tabLst>
                <a:tab pos="1964689" algn="l"/>
                <a:tab pos="2952115" algn="l"/>
              </a:tabLst>
            </a:pPr>
            <a:r>
              <a:rPr sz="2400" dirty="0">
                <a:latin typeface="Times New Roman"/>
                <a:cs typeface="Times New Roman"/>
              </a:rPr>
              <a:t>снятая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7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днои</a:t>
            </a:r>
            <a:r>
              <a:rPr sz="2400" spc="5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ен</a:t>
            </a:r>
            <a:r>
              <a:rPr sz="2400" spc="10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ой	</a:t>
            </a:r>
            <a:r>
              <a:rPr sz="2400" spc="-5" dirty="0">
                <a:latin typeface="Times New Roman"/>
                <a:cs typeface="Times New Roman"/>
              </a:rPr>
              <a:t>пь</a:t>
            </a:r>
            <a:r>
              <a:rPr sz="2400" spc="5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сы	Ш</a:t>
            </a:r>
            <a:r>
              <a:rPr sz="2400" spc="-40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арц</a:t>
            </a:r>
            <a:r>
              <a:rPr sz="2400" spc="5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4807965" y="1182370"/>
            <a:ext cx="149987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нтер</a:t>
            </a:r>
            <a:r>
              <a:rPr sz="2400" spc="5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сно,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55447" y="1548129"/>
            <a:ext cx="575564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что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съемках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принимали</a:t>
            </a:r>
            <a:r>
              <a:rPr sz="2400" spc="59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участие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известные</a:t>
            </a:r>
            <a:r>
              <a:rPr sz="2400" spc="38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советские</a:t>
            </a:r>
            <a:r>
              <a:rPr sz="2400" spc="3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артисты,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37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том</a:t>
            </a:r>
            <a:r>
              <a:rPr sz="2400" spc="36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числе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Фаина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Раневская.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15" dirty="0">
                <a:latin typeface="Times New Roman"/>
                <a:cs typeface="Times New Roman"/>
              </a:rPr>
              <a:t>Картина </a:t>
            </a:r>
            <a:r>
              <a:rPr sz="2400" spc="-5" dirty="0">
                <a:latin typeface="Times New Roman"/>
                <a:cs typeface="Times New Roman"/>
              </a:rPr>
              <a:t>получила огромную </a:t>
            </a:r>
            <a:r>
              <a:rPr sz="2400" spc="-10" dirty="0">
                <a:latin typeface="Times New Roman"/>
                <a:cs typeface="Times New Roman"/>
              </a:rPr>
              <a:t>популярность </a:t>
            </a:r>
            <a:r>
              <a:rPr sz="2400" spc="-5" dirty="0">
                <a:latin typeface="Times New Roman"/>
                <a:cs typeface="Times New Roman"/>
              </a:rPr>
              <a:t> не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только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65" dirty="0">
                <a:latin typeface="Times New Roman"/>
                <a:cs typeface="Times New Roman"/>
              </a:rPr>
              <a:t>СССР,</a:t>
            </a:r>
            <a:r>
              <a:rPr sz="2400" spc="47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но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далеко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за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его 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пределами.</a:t>
            </a:r>
            <a:endParaRPr sz="24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  <a:spcBef>
                <a:spcPts val="5"/>
              </a:spcBef>
            </a:pPr>
            <a:r>
              <a:rPr sz="2400" spc="-50" dirty="0">
                <a:latin typeface="Times New Roman"/>
                <a:cs typeface="Times New Roman"/>
              </a:rPr>
              <a:t>Увидев</a:t>
            </a:r>
            <a:r>
              <a:rPr sz="2400" spc="8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85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детстве</a:t>
            </a:r>
            <a:r>
              <a:rPr sz="2400" spc="84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старый </a:t>
            </a:r>
            <a:r>
              <a:rPr sz="2400" spc="24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добрый</a:t>
            </a:r>
            <a:r>
              <a:rPr sz="2400" spc="84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фильм</a:t>
            </a:r>
            <a:endParaRPr sz="24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«Золушка», </a:t>
            </a:r>
            <a:r>
              <a:rPr sz="2400" dirty="0">
                <a:latin typeface="Times New Roman"/>
                <a:cs typeface="Times New Roman"/>
              </a:rPr>
              <a:t>мы </a:t>
            </a:r>
            <a:r>
              <a:rPr sz="2400" spc="-5" dirty="0">
                <a:latin typeface="Times New Roman"/>
                <a:cs typeface="Times New Roman"/>
              </a:rPr>
              <a:t>на </a:t>
            </a:r>
            <a:r>
              <a:rPr sz="2400" spc="-10" dirty="0">
                <a:latin typeface="Times New Roman"/>
                <a:cs typeface="Times New Roman"/>
              </a:rPr>
              <a:t>всю </a:t>
            </a:r>
            <a:r>
              <a:rPr sz="2400" dirty="0">
                <a:latin typeface="Times New Roman"/>
                <a:cs typeface="Times New Roman"/>
              </a:rPr>
              <a:t>жизнь </a:t>
            </a:r>
            <a:r>
              <a:rPr sz="2400" spc="-10" dirty="0">
                <a:latin typeface="Times New Roman"/>
                <a:cs typeface="Times New Roman"/>
              </a:rPr>
              <a:t>запоминаем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удивительные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слова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маленького</a:t>
            </a:r>
            <a:r>
              <a:rPr sz="2400" spc="-5" dirty="0">
                <a:latin typeface="Times New Roman"/>
                <a:cs typeface="Times New Roman"/>
              </a:rPr>
              <a:t> пажа:</a:t>
            </a:r>
            <a:endParaRPr sz="2400">
              <a:latin typeface="Times New Roman"/>
              <a:cs typeface="Times New Roman"/>
            </a:endParaRPr>
          </a:p>
          <a:p>
            <a:pPr marL="12700" marR="5715">
              <a:lnSpc>
                <a:spcPct val="100000"/>
              </a:lnSpc>
              <a:tabLst>
                <a:tab pos="1134110" algn="l"/>
                <a:tab pos="2025650" algn="l"/>
                <a:tab pos="2794000" algn="l"/>
                <a:tab pos="3213100" algn="l"/>
                <a:tab pos="3543935" algn="l"/>
                <a:tab pos="3897629" algn="l"/>
                <a:tab pos="4114165" algn="l"/>
                <a:tab pos="4429125" algn="l"/>
                <a:tab pos="5092065" algn="l"/>
                <a:tab pos="5596890" algn="l"/>
              </a:tabLst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«Я</a:t>
            </a:r>
            <a:r>
              <a:rPr sz="2400" b="1" spc="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24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волшебник,</a:t>
            </a:r>
            <a:r>
              <a:rPr sz="2400" b="1" spc="10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я</a:t>
            </a:r>
            <a:r>
              <a:rPr sz="2400" b="1" spc="8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только</a:t>
            </a:r>
            <a:r>
              <a:rPr sz="2400" b="1" spc="11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учусь».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Филь</a:t>
            </a:r>
            <a:r>
              <a:rPr sz="2400" dirty="0">
                <a:latin typeface="Times New Roman"/>
                <a:cs typeface="Times New Roman"/>
              </a:rPr>
              <a:t>м	«</a:t>
            </a:r>
            <a:r>
              <a:rPr sz="2400" spc="5" dirty="0">
                <a:latin typeface="Times New Roman"/>
                <a:cs typeface="Times New Roman"/>
              </a:rPr>
              <a:t>З</a:t>
            </a:r>
            <a:r>
              <a:rPr sz="2400" spc="-40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л</a:t>
            </a:r>
            <a:r>
              <a:rPr sz="2400" spc="20" dirty="0">
                <a:latin typeface="Times New Roman"/>
                <a:cs typeface="Times New Roman"/>
              </a:rPr>
              <a:t>у</a:t>
            </a:r>
            <a:r>
              <a:rPr sz="2400" dirty="0">
                <a:latin typeface="Times New Roman"/>
                <a:cs typeface="Times New Roman"/>
              </a:rPr>
              <a:t>ш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а»	</a:t>
            </a:r>
            <a:r>
              <a:rPr sz="2400" spc="-5" dirty="0">
                <a:latin typeface="Times New Roman"/>
                <a:cs typeface="Times New Roman"/>
              </a:rPr>
              <a:t>в</a:t>
            </a:r>
            <a:r>
              <a:rPr sz="2400" spc="-10" dirty="0">
                <a:latin typeface="Times New Roman"/>
                <a:cs typeface="Times New Roman"/>
              </a:rPr>
              <a:t>ы</a:t>
            </a:r>
            <a:r>
              <a:rPr sz="2400" dirty="0">
                <a:latin typeface="Times New Roman"/>
                <a:cs typeface="Times New Roman"/>
              </a:rPr>
              <a:t>шел	</a:t>
            </a: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dirty="0">
                <a:latin typeface="Times New Roman"/>
                <a:cs typeface="Times New Roman"/>
              </a:rPr>
              <a:t>а	</a:t>
            </a:r>
            <a:r>
              <a:rPr sz="2400" spc="-5" dirty="0">
                <a:latin typeface="Times New Roman"/>
                <a:cs typeface="Times New Roman"/>
              </a:rPr>
              <a:t>экран</a:t>
            </a:r>
            <a:r>
              <a:rPr sz="2400" dirty="0">
                <a:latin typeface="Times New Roman"/>
                <a:cs typeface="Times New Roman"/>
              </a:rPr>
              <a:t>ы	в  </a:t>
            </a:r>
            <a:r>
              <a:rPr sz="2400" spc="-5" dirty="0">
                <a:latin typeface="Times New Roman"/>
                <a:cs typeface="Times New Roman"/>
              </a:rPr>
              <a:t>п</a:t>
            </a:r>
            <a:r>
              <a:rPr sz="2400" spc="5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сле</a:t>
            </a:r>
            <a:r>
              <a:rPr sz="2400" spc="-10" dirty="0">
                <a:latin typeface="Times New Roman"/>
                <a:cs typeface="Times New Roman"/>
              </a:rPr>
              <a:t>в</a:t>
            </a:r>
            <a:r>
              <a:rPr sz="2400" spc="2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енн</a:t>
            </a:r>
            <a:r>
              <a:rPr sz="2400" spc="-5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м	1947	</a:t>
            </a:r>
            <a:r>
              <a:rPr sz="2400" spc="-535" dirty="0">
                <a:latin typeface="Times New Roman"/>
                <a:cs typeface="Times New Roman"/>
              </a:rPr>
              <a:t> </a:t>
            </a:r>
            <a:r>
              <a:rPr sz="2400" spc="-280" dirty="0">
                <a:latin typeface="Times New Roman"/>
                <a:cs typeface="Times New Roman"/>
              </a:rPr>
              <a:t>г</a:t>
            </a:r>
            <a:r>
              <a:rPr sz="2400" dirty="0">
                <a:latin typeface="Times New Roman"/>
                <a:cs typeface="Times New Roman"/>
              </a:rPr>
              <a:t>.,	и	</a:t>
            </a:r>
            <a:r>
              <a:rPr sz="2400" spc="-5" dirty="0">
                <a:latin typeface="Times New Roman"/>
                <a:cs typeface="Times New Roman"/>
              </a:rPr>
              <a:t>э</a:t>
            </a:r>
            <a:r>
              <a:rPr sz="2400" spc="1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а	с</a:t>
            </a:r>
            <a:r>
              <a:rPr sz="2400" spc="-50" dirty="0">
                <a:latin typeface="Times New Roman"/>
                <a:cs typeface="Times New Roman"/>
              </a:rPr>
              <a:t>к</a:t>
            </a:r>
            <a:r>
              <a:rPr sz="2400" spc="-10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з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а	была  </a:t>
            </a:r>
            <a:r>
              <a:rPr sz="2400" spc="-15" dirty="0">
                <a:latin typeface="Times New Roman"/>
                <a:cs typeface="Times New Roman"/>
              </a:rPr>
              <a:t>настоящим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лекарством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от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страха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голода.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495805" y="432942"/>
            <a:ext cx="567880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5" dirty="0">
                <a:solidFill>
                  <a:srgbClr val="FF0000"/>
                </a:solidFill>
                <a:latin typeface="Arial Black"/>
                <a:cs typeface="Arial Black"/>
              </a:rPr>
              <a:t>Афоризмы</a:t>
            </a:r>
            <a:r>
              <a:rPr sz="280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 Black"/>
                <a:cs typeface="Arial Black"/>
              </a:rPr>
              <a:t>Евгения</a:t>
            </a:r>
            <a:r>
              <a:rPr sz="280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Black"/>
                <a:cs typeface="Arial Black"/>
              </a:rPr>
              <a:t>Шварца</a:t>
            </a:r>
            <a:endParaRPr sz="2800">
              <a:latin typeface="Arial Black"/>
              <a:cs typeface="Arial Black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516737" y="1189177"/>
            <a:ext cx="7969884" cy="44157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299085" indent="-287020">
              <a:lnSpc>
                <a:spcPct val="100000"/>
              </a:lnSpc>
              <a:spcBef>
                <a:spcPts val="100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Деревья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те </a:t>
            </a:r>
            <a:r>
              <a:rPr sz="2400" spc="-40" dirty="0">
                <a:latin typeface="Times New Roman"/>
                <a:cs typeface="Times New Roman"/>
              </a:rPr>
              <a:t>вздыхают,</a:t>
            </a:r>
            <a:r>
              <a:rPr sz="2400" spc="2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когда</a:t>
            </a:r>
            <a:r>
              <a:rPr sz="2400" spc="-5" dirty="0">
                <a:latin typeface="Times New Roman"/>
                <a:cs typeface="Times New Roman"/>
              </a:rPr>
              <a:t> их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0" dirty="0">
                <a:latin typeface="Times New Roman"/>
                <a:cs typeface="Times New Roman"/>
              </a:rPr>
              <a:t>рубят.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Есть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вещи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более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сильные,</a:t>
            </a:r>
            <a:r>
              <a:rPr sz="2400" spc="-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чем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деньги.</a:t>
            </a:r>
            <a:endParaRPr sz="2400">
              <a:latin typeface="Times New Roman"/>
              <a:cs typeface="Times New Roman"/>
            </a:endParaRPr>
          </a:p>
          <a:p>
            <a:pPr marL="299085" marR="12896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dirty="0">
                <a:latin typeface="Times New Roman"/>
                <a:cs typeface="Times New Roman"/>
              </a:rPr>
              <a:t>У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меня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столько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связей,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что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можно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10" dirty="0">
                <a:latin typeface="Times New Roman"/>
                <a:cs typeface="Times New Roman"/>
              </a:rPr>
              <a:t> ума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сойти </a:t>
            </a:r>
            <a:r>
              <a:rPr sz="2400" spc="-20" dirty="0">
                <a:latin typeface="Times New Roman"/>
                <a:cs typeface="Times New Roman"/>
              </a:rPr>
              <a:t>от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усталости,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поддерживая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их.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20" dirty="0">
                <a:latin typeface="Times New Roman"/>
                <a:cs typeface="Times New Roman"/>
              </a:rPr>
              <a:t>Неужели </a:t>
            </a:r>
            <a:r>
              <a:rPr sz="2400" spc="-5" dirty="0">
                <a:latin typeface="Times New Roman"/>
                <a:cs typeface="Times New Roman"/>
              </a:rPr>
              <a:t>не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дождаться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мне </a:t>
            </a:r>
            <a:r>
              <a:rPr sz="2400" spc="10" dirty="0">
                <a:latin typeface="Times New Roman"/>
                <a:cs typeface="Times New Roman"/>
              </a:rPr>
              <a:t>веселья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радости?</a:t>
            </a:r>
            <a:r>
              <a:rPr sz="2400" spc="-10" dirty="0">
                <a:latin typeface="Times New Roman"/>
                <a:cs typeface="Times New Roman"/>
              </a:rPr>
              <a:t> Ведь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так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endParaRPr sz="2400">
              <a:latin typeface="Times New Roman"/>
              <a:cs typeface="Times New Roman"/>
            </a:endParaRPr>
          </a:p>
          <a:p>
            <a:pPr marL="299085">
              <a:lnSpc>
                <a:spcPct val="100000"/>
              </a:lnSpc>
            </a:pPr>
            <a:r>
              <a:rPr sz="2400" spc="-10" dirty="0">
                <a:latin typeface="Times New Roman"/>
                <a:cs typeface="Times New Roman"/>
              </a:rPr>
              <a:t>заболеть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можно.</a:t>
            </a:r>
            <a:endParaRPr sz="2400">
              <a:latin typeface="Times New Roman"/>
              <a:cs typeface="Times New Roman"/>
            </a:endParaRPr>
          </a:p>
          <a:p>
            <a:pPr marL="299085" marR="18923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Times New Roman"/>
                <a:cs typeface="Times New Roman"/>
              </a:rPr>
              <a:t>Эх,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жалко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-20" dirty="0">
                <a:latin typeface="Times New Roman"/>
                <a:cs typeface="Times New Roman"/>
              </a:rPr>
              <a:t>королевство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маловато,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разгуляться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негде!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80" dirty="0">
                <a:latin typeface="Times New Roman"/>
                <a:cs typeface="Times New Roman"/>
              </a:rPr>
              <a:t>Ну,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ничего!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Я </a:t>
            </a:r>
            <a:r>
              <a:rPr sz="2400" spc="5" dirty="0">
                <a:latin typeface="Times New Roman"/>
                <a:cs typeface="Times New Roman"/>
              </a:rPr>
              <a:t>поссорюсь</a:t>
            </a:r>
            <a:r>
              <a:rPr sz="2400" dirty="0">
                <a:latin typeface="Times New Roman"/>
                <a:cs typeface="Times New Roman"/>
              </a:rPr>
              <a:t> с соседями!</a:t>
            </a:r>
            <a:endParaRPr sz="2400">
              <a:latin typeface="Times New Roman"/>
              <a:cs typeface="Times New Roman"/>
            </a:endParaRPr>
          </a:p>
          <a:p>
            <a:pPr marL="299085" indent="-287020">
              <a:lnSpc>
                <a:spcPct val="100000"/>
              </a:lnSpc>
              <a:spcBef>
                <a:spcPts val="5"/>
              </a:spcBef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-5" dirty="0">
                <a:latin typeface="Times New Roman"/>
                <a:cs typeface="Times New Roman"/>
              </a:rPr>
              <a:t>Любовь </a:t>
            </a:r>
            <a:r>
              <a:rPr sz="2400" spc="-10" dirty="0">
                <a:latin typeface="Times New Roman"/>
                <a:cs typeface="Times New Roman"/>
              </a:rPr>
              <a:t>помогает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нам </a:t>
            </a:r>
            <a:r>
              <a:rPr sz="2400" spc="-10" dirty="0">
                <a:latin typeface="Times New Roman"/>
                <a:cs typeface="Times New Roman"/>
              </a:rPr>
              <a:t>делать </a:t>
            </a:r>
            <a:r>
              <a:rPr sz="2400" spc="-5" dirty="0">
                <a:latin typeface="Times New Roman"/>
                <a:cs typeface="Times New Roman"/>
              </a:rPr>
              <a:t>нам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настоящие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чудеса.</a:t>
            </a:r>
            <a:endParaRPr sz="2400">
              <a:latin typeface="Times New Roman"/>
              <a:cs typeface="Times New Roman"/>
            </a:endParaRPr>
          </a:p>
          <a:p>
            <a:pPr marL="299085" marR="5080" indent="-287020">
              <a:lnSpc>
                <a:spcPct val="100000"/>
              </a:lnSpc>
              <a:buFont typeface="Arial"/>
              <a:buChar char="•"/>
              <a:tabLst>
                <a:tab pos="299085" algn="l"/>
                <a:tab pos="299720" algn="l"/>
              </a:tabLst>
            </a:pPr>
            <a:r>
              <a:rPr sz="2400" spc="5" dirty="0">
                <a:latin typeface="Times New Roman"/>
                <a:cs typeface="Times New Roman"/>
              </a:rPr>
              <a:t>Верность,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благородство,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умение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любить.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Обожаю,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обожаю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эти</a:t>
            </a:r>
            <a:r>
              <a:rPr sz="2400" spc="-10" dirty="0">
                <a:latin typeface="Times New Roman"/>
                <a:cs typeface="Times New Roman"/>
              </a:rPr>
              <a:t> волшебные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чувства,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которым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никогда,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40" dirty="0">
                <a:latin typeface="Times New Roman"/>
                <a:cs typeface="Times New Roman"/>
              </a:rPr>
              <a:t>никогда</a:t>
            </a:r>
            <a:r>
              <a:rPr sz="2400" spc="-5" dirty="0">
                <a:latin typeface="Times New Roman"/>
                <a:cs typeface="Times New Roman"/>
              </a:rPr>
              <a:t> не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придет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конец.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165350" y="292989"/>
            <a:ext cx="6759575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5" dirty="0"/>
              <a:t>Прошло </a:t>
            </a:r>
            <a:r>
              <a:rPr sz="2400" spc="-10" dirty="0"/>
              <a:t>много </a:t>
            </a:r>
            <a:r>
              <a:rPr sz="2400" dirty="0"/>
              <a:t>лет с </a:t>
            </a:r>
            <a:r>
              <a:rPr sz="2400" spc="-10" dirty="0"/>
              <a:t>тех </a:t>
            </a:r>
            <a:r>
              <a:rPr sz="2400" spc="-5" dirty="0"/>
              <a:t>пор, </a:t>
            </a:r>
            <a:r>
              <a:rPr sz="2400" spc="-15" dirty="0"/>
              <a:t>как </a:t>
            </a:r>
            <a:r>
              <a:rPr sz="2400" spc="-5" dirty="0"/>
              <a:t>Евгения </a:t>
            </a:r>
            <a:r>
              <a:rPr sz="2400" spc="-10" dirty="0"/>
              <a:t>Шварца </a:t>
            </a:r>
            <a:r>
              <a:rPr sz="2400" spc="-5" dirty="0"/>
              <a:t> не </a:t>
            </a:r>
            <a:r>
              <a:rPr sz="2400" spc="5" dirty="0"/>
              <a:t>стало, </a:t>
            </a:r>
            <a:r>
              <a:rPr sz="2400" dirty="0"/>
              <a:t>изменилось </a:t>
            </a:r>
            <a:r>
              <a:rPr sz="2400" spc="-5" dirty="0"/>
              <a:t>время, изменились </a:t>
            </a:r>
            <a:r>
              <a:rPr sz="2400" spc="-30" dirty="0"/>
              <a:t>люди,</a:t>
            </a:r>
            <a:r>
              <a:rPr sz="2400" spc="-25" dirty="0"/>
              <a:t> </a:t>
            </a:r>
            <a:r>
              <a:rPr sz="2400" dirty="0"/>
              <a:t>а </a:t>
            </a:r>
            <a:r>
              <a:rPr sz="2400" spc="5" dirty="0"/>
              <a:t> пьесы</a:t>
            </a:r>
            <a:r>
              <a:rPr sz="2400" spc="-5" dirty="0"/>
              <a:t> </a:t>
            </a:r>
            <a:r>
              <a:rPr sz="2400" spc="-10" dirty="0"/>
              <a:t>Шварца</a:t>
            </a:r>
            <a:r>
              <a:rPr sz="2400" spc="5" dirty="0"/>
              <a:t> </a:t>
            </a:r>
            <a:r>
              <a:rPr sz="2400" spc="-5" dirty="0"/>
              <a:t>не</a:t>
            </a:r>
            <a:r>
              <a:rPr sz="2400" dirty="0"/>
              <a:t> </a:t>
            </a:r>
            <a:r>
              <a:rPr sz="2400" spc="-35" dirty="0"/>
              <a:t>сходят</a:t>
            </a:r>
            <a:r>
              <a:rPr sz="2400" spc="-5" dirty="0"/>
              <a:t> </a:t>
            </a:r>
            <a:r>
              <a:rPr sz="2400" dirty="0"/>
              <a:t>со</a:t>
            </a:r>
            <a:r>
              <a:rPr sz="2400" spc="-15" dirty="0"/>
              <a:t> </a:t>
            </a:r>
            <a:r>
              <a:rPr sz="2400" dirty="0"/>
              <a:t>сцены.</a:t>
            </a:r>
            <a:endParaRPr sz="2400"/>
          </a:p>
        </p:txBody>
      </p:sp>
      <p:sp>
        <p:nvSpPr>
          <p:cNvPr id="3" name="object 3"/>
          <p:cNvSpPr txBox="1"/>
          <p:nvPr/>
        </p:nvSpPr>
        <p:spPr>
          <a:xfrm>
            <a:off x="2635757" y="1764029"/>
            <a:ext cx="5832475" cy="4116512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latin typeface="Times New Roman"/>
                <a:cs typeface="Times New Roman"/>
              </a:rPr>
              <a:t>Широкое </a:t>
            </a:r>
            <a:r>
              <a:rPr sz="2400" dirty="0">
                <a:latin typeface="Times New Roman"/>
                <a:cs typeface="Times New Roman"/>
              </a:rPr>
              <a:t>признание пришло к </a:t>
            </a:r>
            <a:r>
              <a:rPr sz="2400" spc="-10" dirty="0">
                <a:latin typeface="Times New Roman"/>
                <a:cs typeface="Times New Roman"/>
              </a:rPr>
              <a:t>Шварцу </a:t>
            </a:r>
            <a:r>
              <a:rPr sz="2400" spc="-20" dirty="0">
                <a:latin typeface="Times New Roman"/>
                <a:cs typeface="Times New Roman"/>
              </a:rPr>
              <a:t>уже 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10" dirty="0">
                <a:latin typeface="Times New Roman"/>
                <a:cs typeface="Times New Roman"/>
              </a:rPr>
              <a:t>после</a:t>
            </a:r>
            <a:r>
              <a:rPr sz="2400" spc="1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его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смерти,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сказка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его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жизни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продолжается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20" dirty="0">
                <a:latin typeface="Times New Roman"/>
                <a:cs typeface="Times New Roman"/>
              </a:rPr>
              <a:t>его </a:t>
            </a:r>
            <a:r>
              <a:rPr sz="2400" spc="-5" dirty="0">
                <a:latin typeface="Times New Roman"/>
                <a:cs typeface="Times New Roman"/>
              </a:rPr>
              <a:t>произведениях, </a:t>
            </a:r>
            <a:r>
              <a:rPr sz="2400" spc="-30" dirty="0">
                <a:latin typeface="Times New Roman"/>
                <a:cs typeface="Times New Roman"/>
              </a:rPr>
              <a:t>которые 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сей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день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пользуются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любовью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популярностью</a:t>
            </a:r>
            <a:r>
              <a:rPr sz="2400" spc="-5" dirty="0">
                <a:latin typeface="Times New Roman"/>
                <a:cs typeface="Times New Roman"/>
              </a:rPr>
              <a:t> не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5" dirty="0">
                <a:latin typeface="Times New Roman"/>
                <a:cs typeface="Times New Roman"/>
              </a:rPr>
              <a:t>только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России,</a:t>
            </a:r>
            <a:r>
              <a:rPr sz="2400" dirty="0">
                <a:latin typeface="Times New Roman"/>
                <a:cs typeface="Times New Roman"/>
              </a:rPr>
              <a:t> но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далеко </a:t>
            </a:r>
            <a:r>
              <a:rPr sz="2400" spc="-10" dirty="0">
                <a:latin typeface="Times New Roman"/>
                <a:cs typeface="Times New Roman"/>
              </a:rPr>
              <a:t>за </a:t>
            </a:r>
            <a:r>
              <a:rPr sz="2400" spc="-5" dirty="0">
                <a:latin typeface="Times New Roman"/>
                <a:cs typeface="Times New Roman"/>
              </a:rPr>
              <a:t>ее пределами. </a:t>
            </a:r>
            <a:r>
              <a:rPr sz="2400" spc="-25" dirty="0">
                <a:latin typeface="Times New Roman"/>
                <a:cs typeface="Times New Roman"/>
              </a:rPr>
              <a:t>Его </a:t>
            </a:r>
            <a:r>
              <a:rPr sz="2400" dirty="0">
                <a:latin typeface="Times New Roman"/>
                <a:cs typeface="Times New Roman"/>
              </a:rPr>
              <a:t>лучшие </a:t>
            </a:r>
            <a:r>
              <a:rPr sz="2400" spc="5" dirty="0">
                <a:latin typeface="Times New Roman"/>
                <a:cs typeface="Times New Roman"/>
              </a:rPr>
              <a:t>пьесы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обошли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многие </a:t>
            </a:r>
            <a:r>
              <a:rPr sz="2400" spc="-5" dirty="0">
                <a:latin typeface="Times New Roman"/>
                <a:cs typeface="Times New Roman"/>
              </a:rPr>
              <a:t>театры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мира.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</a:pPr>
            <a:endParaRPr sz="2600">
              <a:latin typeface="Times New Roman"/>
              <a:cs typeface="Times New Roman"/>
            </a:endParaRPr>
          </a:p>
          <a:p>
            <a:pPr marL="1347470" marR="264160" indent="-731520">
              <a:lnSpc>
                <a:spcPct val="100000"/>
              </a:lnSpc>
              <a:spcBef>
                <a:spcPts val="2000"/>
              </a:spcBef>
            </a:pPr>
            <a:r>
              <a:rPr lang="ru-RU" sz="2800" spc="-10" dirty="0" smtClean="0">
                <a:solidFill>
                  <a:srgbClr val="FF0000"/>
                </a:solidFill>
                <a:latin typeface="Arial Black"/>
                <a:cs typeface="Arial Black"/>
              </a:rPr>
              <a:t>Ч</a:t>
            </a:r>
            <a:r>
              <a:rPr sz="2800" spc="-10" smtClean="0">
                <a:solidFill>
                  <a:srgbClr val="FF0000"/>
                </a:solidFill>
                <a:latin typeface="Arial Black"/>
                <a:cs typeface="Arial Black"/>
              </a:rPr>
              <a:t>итайте</a:t>
            </a:r>
            <a:r>
              <a:rPr sz="2800" spc="-5" smtClean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Black"/>
                <a:cs typeface="Arial Black"/>
              </a:rPr>
              <a:t>сказки </a:t>
            </a:r>
            <a:r>
              <a:rPr sz="280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spc="-10" dirty="0">
                <a:solidFill>
                  <a:srgbClr val="FF0000"/>
                </a:solidFill>
                <a:latin typeface="Arial Black"/>
                <a:cs typeface="Arial Black"/>
              </a:rPr>
              <a:t>Евгения</a:t>
            </a:r>
            <a:r>
              <a:rPr sz="2800" spc="30" dirty="0">
                <a:solidFill>
                  <a:srgbClr val="FF0000"/>
                </a:solidFill>
                <a:latin typeface="Arial Black"/>
                <a:cs typeface="Arial Black"/>
              </a:rPr>
              <a:t> </a:t>
            </a:r>
            <a:r>
              <a:rPr sz="2800" spc="-5" dirty="0">
                <a:solidFill>
                  <a:srgbClr val="FF0000"/>
                </a:solidFill>
                <a:latin typeface="Arial Black"/>
                <a:cs typeface="Arial Black"/>
              </a:rPr>
              <a:t>Шварца!</a:t>
            </a:r>
            <a:endParaRPr sz="2800">
              <a:latin typeface="Arial Black"/>
              <a:cs typeface="Arial Bla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732277" y="301574"/>
            <a:ext cx="6141085" cy="636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Евгений</a:t>
            </a:r>
            <a:r>
              <a:rPr spc="180" dirty="0"/>
              <a:t> </a:t>
            </a:r>
            <a:r>
              <a:rPr spc="-5" dirty="0"/>
              <a:t>Львович</a:t>
            </a:r>
            <a:r>
              <a:rPr spc="180" dirty="0"/>
              <a:t> </a:t>
            </a:r>
            <a:r>
              <a:rPr spc="-5" dirty="0"/>
              <a:t>Шварц</a:t>
            </a:r>
            <a:r>
              <a:rPr spc="175" dirty="0"/>
              <a:t> </a:t>
            </a:r>
            <a:r>
              <a:rPr spc="-10" dirty="0"/>
              <a:t>родился</a:t>
            </a:r>
            <a:r>
              <a:rPr spc="185" dirty="0"/>
              <a:t> </a:t>
            </a:r>
            <a:r>
              <a:rPr dirty="0"/>
              <a:t>21</a:t>
            </a:r>
            <a:r>
              <a:rPr spc="185" dirty="0"/>
              <a:t> </a:t>
            </a:r>
            <a:r>
              <a:rPr spc="-10" dirty="0"/>
              <a:t>октября</a:t>
            </a:r>
            <a:r>
              <a:rPr spc="170" dirty="0"/>
              <a:t> </a:t>
            </a:r>
            <a:r>
              <a:rPr dirty="0"/>
              <a:t>1896</a:t>
            </a:r>
            <a:r>
              <a:rPr spc="190" dirty="0"/>
              <a:t> </a:t>
            </a:r>
            <a:r>
              <a:rPr spc="-30" dirty="0"/>
              <a:t>года</a:t>
            </a:r>
          </a:p>
          <a:p>
            <a:pPr marL="12700">
              <a:lnSpc>
                <a:spcPct val="100000"/>
              </a:lnSpc>
            </a:pPr>
            <a:r>
              <a:rPr dirty="0"/>
              <a:t>в</a:t>
            </a:r>
            <a:r>
              <a:rPr spc="-25" dirty="0"/>
              <a:t> </a:t>
            </a:r>
            <a:r>
              <a:rPr spc="-15" dirty="0"/>
              <a:t>городе</a:t>
            </a:r>
            <a:r>
              <a:rPr spc="-50" dirty="0"/>
              <a:t> </a:t>
            </a:r>
            <a:r>
              <a:rPr spc="-5" dirty="0"/>
              <a:t>Казани.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732277" y="911732"/>
            <a:ext cx="6141720" cy="21602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«Разные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люди</a:t>
            </a:r>
            <a:r>
              <a:rPr sz="20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бывают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на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свете: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кузнецы,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повара, </a:t>
            </a:r>
            <a:r>
              <a:rPr sz="2000" b="1" spc="-4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доктора,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школьники,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учителя,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кучера,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актеры, 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сторожа.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я</a:t>
            </a:r>
            <a:r>
              <a:rPr sz="20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вот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сказочник».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Родители</a:t>
            </a:r>
            <a:r>
              <a:rPr sz="2000" spc="10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Евгений</a:t>
            </a:r>
            <a:r>
              <a:rPr sz="2000" spc="104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Шварца</a:t>
            </a:r>
            <a:r>
              <a:rPr sz="2000" spc="103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обожали</a:t>
            </a:r>
            <a:r>
              <a:rPr sz="2000" spc="104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театр</a:t>
            </a:r>
            <a:r>
              <a:rPr sz="2000" spc="104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  </a:t>
            </a:r>
            <a:r>
              <a:rPr sz="2000" spc="40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сами</a:t>
            </a:r>
            <a:endParaRPr sz="2000">
              <a:latin typeface="Times New Roman"/>
              <a:cs typeface="Times New Roman"/>
            </a:endParaRPr>
          </a:p>
          <a:p>
            <a:pPr marL="12700" algn="just">
              <a:lnSpc>
                <a:spcPct val="100000"/>
              </a:lnSpc>
            </a:pPr>
            <a:r>
              <a:rPr sz="2000" spc="-5" dirty="0">
                <a:latin typeface="Times New Roman"/>
                <a:cs typeface="Times New Roman"/>
              </a:rPr>
              <a:t>участвовали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любительских</a:t>
            </a:r>
            <a:r>
              <a:rPr sz="2000" dirty="0">
                <a:latin typeface="Times New Roman"/>
                <a:cs typeface="Times New Roman"/>
              </a:rPr>
              <a:t> спектаклях.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000" spc="-15" dirty="0">
                <a:latin typeface="Times New Roman"/>
                <a:cs typeface="Times New Roman"/>
              </a:rPr>
              <a:t>Мать</a:t>
            </a:r>
            <a:r>
              <a:rPr sz="2000" spc="-10" dirty="0">
                <a:latin typeface="Times New Roman"/>
                <a:cs typeface="Times New Roman"/>
              </a:rPr>
              <a:t> много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5" dirty="0">
                <a:latin typeface="Times New Roman"/>
                <a:cs typeface="Times New Roman"/>
              </a:rPr>
              <a:t>читала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детям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вслух.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35" dirty="0">
                <a:latin typeface="Times New Roman"/>
                <a:cs typeface="Times New Roman"/>
              </a:rPr>
              <a:t>Поначалу,</a:t>
            </a:r>
            <a:r>
              <a:rPr sz="2000" spc="-30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конечно, 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сказки.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И</a:t>
            </a:r>
            <a:r>
              <a:rPr sz="2000" spc="10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Женя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ужасно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боялся,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что </a:t>
            </a:r>
            <a:r>
              <a:rPr sz="2000" dirty="0">
                <a:latin typeface="Times New Roman"/>
                <a:cs typeface="Times New Roman"/>
              </a:rPr>
              <a:t>все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5" dirty="0">
                <a:latin typeface="Times New Roman"/>
                <a:cs typeface="Times New Roman"/>
              </a:rPr>
              <a:t>плохо</a:t>
            </a:r>
            <a:r>
              <a:rPr sz="2000" spc="-10" dirty="0">
                <a:latin typeface="Times New Roman"/>
                <a:cs typeface="Times New Roman"/>
              </a:rPr>
              <a:t> кончится.</a:t>
            </a:r>
            <a:endParaRPr sz="2000">
              <a:latin typeface="Times New Roman"/>
              <a:cs typeface="Times New Roman"/>
            </a:endParaRPr>
          </a:p>
        </p:txBody>
      </p:sp>
      <p:grpSp>
        <p:nvGrpSpPr>
          <p:cNvPr id="4" name="object 4"/>
          <p:cNvGrpSpPr/>
          <p:nvPr/>
        </p:nvGrpSpPr>
        <p:grpSpPr>
          <a:xfrm>
            <a:off x="2985516" y="3817620"/>
            <a:ext cx="3520440" cy="2540635"/>
            <a:chOff x="2985516" y="3817620"/>
            <a:chExt cx="3520440" cy="2540635"/>
          </a:xfrm>
        </p:grpSpPr>
        <p:pic>
          <p:nvPicPr>
            <p:cNvPr id="5" name="object 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2985516" y="3817620"/>
              <a:ext cx="3520439" cy="2540507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180588" y="4012692"/>
              <a:ext cx="2932176" cy="1952244"/>
            </a:xfrm>
            <a:prstGeom prst="rect">
              <a:avLst/>
            </a:prstGeom>
          </p:spPr>
        </p:pic>
      </p:grpSp>
      <p:sp>
        <p:nvSpPr>
          <p:cNvPr id="7" name="object 7"/>
          <p:cNvSpPr txBox="1"/>
          <p:nvPr/>
        </p:nvSpPr>
        <p:spPr>
          <a:xfrm>
            <a:off x="3626358" y="6133591"/>
            <a:ext cx="2261235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5" dirty="0">
                <a:latin typeface="Times New Roman"/>
                <a:cs typeface="Times New Roman"/>
              </a:rPr>
              <a:t>Е.Шварц</a:t>
            </a:r>
            <a:r>
              <a:rPr sz="1800" spc="-40" dirty="0">
                <a:latin typeface="Times New Roman"/>
                <a:cs typeface="Times New Roman"/>
              </a:rPr>
              <a:t> </a:t>
            </a:r>
            <a:r>
              <a:rPr sz="1800" dirty="0">
                <a:latin typeface="Times New Roman"/>
                <a:cs typeface="Times New Roman"/>
              </a:rPr>
              <a:t>с</a:t>
            </a:r>
            <a:r>
              <a:rPr sz="1800" spc="-10" dirty="0">
                <a:latin typeface="Times New Roman"/>
                <a:cs typeface="Times New Roman"/>
              </a:rPr>
              <a:t> родителями</a:t>
            </a:r>
            <a:endParaRPr sz="1800">
              <a:latin typeface="Times New Roman"/>
              <a:cs typeface="Times New Roman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6525768" y="3323844"/>
            <a:ext cx="2618740" cy="3534410"/>
            <a:chOff x="6525768" y="3323844"/>
            <a:chExt cx="2618740" cy="3534410"/>
          </a:xfrm>
        </p:grpSpPr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525768" y="3323844"/>
              <a:ext cx="2618231" cy="3534155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20840" y="3518916"/>
              <a:ext cx="2093976" cy="295960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642107" y="692277"/>
            <a:ext cx="200533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13715" algn="l"/>
                <a:tab pos="1423670" algn="l"/>
              </a:tabLst>
            </a:pPr>
            <a:r>
              <a:rPr sz="2400" dirty="0">
                <a:latin typeface="Times New Roman"/>
                <a:cs typeface="Times New Roman"/>
              </a:rPr>
              <a:t>В	1914	</a:t>
            </a:r>
            <a:r>
              <a:rPr sz="2400" spc="-50" dirty="0">
                <a:latin typeface="Times New Roman"/>
                <a:cs typeface="Times New Roman"/>
              </a:rPr>
              <a:t>г</a:t>
            </a:r>
            <a:r>
              <a:rPr sz="2400" spc="-75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д</a:t>
            </a:r>
            <a:r>
              <a:rPr sz="2400" dirty="0">
                <a:latin typeface="Times New Roman"/>
                <a:cs typeface="Times New Roman"/>
              </a:rPr>
              <a:t>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642107" y="1058036"/>
            <a:ext cx="1793239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поступил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юридич</a:t>
            </a:r>
            <a:r>
              <a:rPr sz="2400" spc="6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ский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4702809" y="692277"/>
            <a:ext cx="132334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100"/>
              </a:spcBef>
            </a:pPr>
            <a:r>
              <a:rPr sz="2400" spc="-10" dirty="0">
                <a:latin typeface="Times New Roman"/>
                <a:cs typeface="Times New Roman"/>
              </a:rPr>
              <a:t>Евгений</a:t>
            </a:r>
            <a:endParaRPr sz="2400">
              <a:latin typeface="Times New Roman"/>
              <a:cs typeface="Times New Roman"/>
            </a:endParaRPr>
          </a:p>
          <a:p>
            <a:pPr marL="12700" marR="5080" indent="998219" algn="r">
              <a:lnSpc>
                <a:spcPct val="100000"/>
              </a:lnSpc>
            </a:pPr>
            <a:r>
              <a:rPr sz="2400" spc="-5" dirty="0">
                <a:latin typeface="Times New Roman"/>
                <a:cs typeface="Times New Roman"/>
              </a:rPr>
              <a:t>на  </a:t>
            </a:r>
            <a:r>
              <a:rPr sz="2400" dirty="0">
                <a:latin typeface="Times New Roman"/>
                <a:cs typeface="Times New Roman"/>
              </a:rPr>
              <a:t>фа</a:t>
            </a:r>
            <a:r>
              <a:rPr sz="2400" spc="-50" dirty="0">
                <a:latin typeface="Times New Roman"/>
                <a:cs typeface="Times New Roman"/>
              </a:rPr>
              <a:t>к</a:t>
            </a:r>
            <a:r>
              <a:rPr sz="2400" spc="-85" dirty="0">
                <a:latin typeface="Times New Roman"/>
                <a:cs typeface="Times New Roman"/>
              </a:rPr>
              <a:t>у</a:t>
            </a:r>
            <a:r>
              <a:rPr sz="2400" spc="-5" dirty="0">
                <a:latin typeface="Times New Roman"/>
                <a:cs typeface="Times New Roman"/>
              </a:rPr>
              <a:t>л</a:t>
            </a:r>
            <a:r>
              <a:rPr sz="2400" spc="-100" dirty="0">
                <a:latin typeface="Times New Roman"/>
                <a:cs typeface="Times New Roman"/>
              </a:rPr>
              <a:t>ь</a:t>
            </a:r>
            <a:r>
              <a:rPr sz="2400" dirty="0">
                <a:latin typeface="Times New Roman"/>
                <a:cs typeface="Times New Roman"/>
              </a:rPr>
              <a:t>тет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642107" y="1789938"/>
            <a:ext cx="338391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00" dirty="0">
                <a:latin typeface="Times New Roman"/>
                <a:cs typeface="Times New Roman"/>
              </a:rPr>
              <a:t>МГУ,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но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позже</a:t>
            </a:r>
            <a:r>
              <a:rPr sz="2400" spc="254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отказался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642107" y="2155697"/>
            <a:ext cx="203390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15950" algn="l"/>
              </a:tabLst>
            </a:pPr>
            <a:r>
              <a:rPr sz="2400" spc="-20" dirty="0">
                <a:latin typeface="Times New Roman"/>
                <a:cs typeface="Times New Roman"/>
              </a:rPr>
              <a:t>от	</a:t>
            </a:r>
            <a:r>
              <a:rPr sz="2400" dirty="0">
                <a:latin typeface="Times New Roman"/>
                <a:cs typeface="Times New Roman"/>
              </a:rPr>
              <a:t>профессии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716526" y="2155697"/>
            <a:ext cx="130810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257175" algn="r">
              <a:lnSpc>
                <a:spcPct val="100000"/>
              </a:lnSpc>
              <a:spcBef>
                <a:spcPts val="100"/>
              </a:spcBef>
            </a:pPr>
            <a:r>
              <a:rPr sz="2400" spc="-5" dirty="0">
                <a:latin typeface="Times New Roman"/>
                <a:cs typeface="Times New Roman"/>
              </a:rPr>
              <a:t>юрис</a:t>
            </a:r>
            <a:r>
              <a:rPr sz="2400" spc="1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а,  жизнь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ис</a:t>
            </a:r>
            <a:r>
              <a:rPr sz="2400" spc="-50" dirty="0">
                <a:latin typeface="Times New Roman"/>
                <a:cs typeface="Times New Roman"/>
              </a:rPr>
              <a:t>к</a:t>
            </a:r>
            <a:r>
              <a:rPr sz="2400" spc="5" dirty="0">
                <a:latin typeface="Times New Roman"/>
                <a:cs typeface="Times New Roman"/>
              </a:rPr>
              <a:t>у</a:t>
            </a:r>
            <a:r>
              <a:rPr sz="2400" spc="-10" dirty="0">
                <a:latin typeface="Times New Roman"/>
                <a:cs typeface="Times New Roman"/>
              </a:rPr>
              <a:t>сс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-9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у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2642107" y="2521153"/>
            <a:ext cx="1797050" cy="1123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посвятив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15" dirty="0">
                <a:latin typeface="Times New Roman"/>
                <a:cs typeface="Times New Roman"/>
              </a:rPr>
              <a:t>е</a:t>
            </a:r>
            <a:r>
              <a:rPr sz="2400" spc="-60" dirty="0">
                <a:latin typeface="Times New Roman"/>
                <a:cs typeface="Times New Roman"/>
              </a:rPr>
              <a:t>а</a:t>
            </a:r>
            <a:r>
              <a:rPr sz="2400" spc="15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р</a:t>
            </a:r>
            <a:r>
              <a:rPr sz="2400" spc="2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льн</a:t>
            </a:r>
            <a:r>
              <a:rPr sz="2400" spc="-40" dirty="0">
                <a:latin typeface="Times New Roman"/>
                <a:cs typeface="Times New Roman"/>
              </a:rPr>
              <a:t>о</a:t>
            </a:r>
            <a:r>
              <a:rPr sz="2400" spc="-1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у  и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литературе.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2642107" y="3618992"/>
            <a:ext cx="3383915" cy="2586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В 1917 </a:t>
            </a:r>
            <a:r>
              <a:rPr sz="2400" spc="-35" dirty="0">
                <a:latin typeface="Times New Roman"/>
                <a:cs typeface="Times New Roman"/>
              </a:rPr>
              <a:t>году </a:t>
            </a:r>
            <a:r>
              <a:rPr sz="2400" dirty="0">
                <a:latin typeface="Times New Roman"/>
                <a:cs typeface="Times New Roman"/>
              </a:rPr>
              <a:t>был </a:t>
            </a:r>
            <a:r>
              <a:rPr sz="2400" spc="-10" dirty="0">
                <a:latin typeface="Times New Roman"/>
                <a:cs typeface="Times New Roman"/>
              </a:rPr>
              <a:t>призван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4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армию.</a:t>
            </a:r>
            <a:r>
              <a:rPr sz="2400" spc="44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Участвовал</a:t>
            </a:r>
            <a:r>
              <a:rPr sz="2400" spc="434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tabLst>
                <a:tab pos="2333625" algn="l"/>
              </a:tabLst>
            </a:pPr>
            <a:r>
              <a:rPr sz="2400" dirty="0">
                <a:latin typeface="Times New Roman"/>
                <a:cs typeface="Times New Roman"/>
              </a:rPr>
              <a:t>«</a:t>
            </a:r>
            <a:r>
              <a:rPr sz="2400" spc="-10" dirty="0">
                <a:latin typeface="Times New Roman"/>
                <a:cs typeface="Times New Roman"/>
              </a:rPr>
              <a:t>Л</a:t>
            </a:r>
            <a:r>
              <a:rPr sz="2400" spc="-35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дян</a:t>
            </a:r>
            <a:r>
              <a:rPr sz="2400" spc="-50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м	</a:t>
            </a:r>
            <a:r>
              <a:rPr sz="2400" spc="-5" dirty="0">
                <a:latin typeface="Times New Roman"/>
                <a:cs typeface="Times New Roman"/>
              </a:rPr>
              <a:t>п</a:t>
            </a:r>
            <a:r>
              <a:rPr sz="2400" spc="-65" dirty="0">
                <a:latin typeface="Times New Roman"/>
                <a:cs typeface="Times New Roman"/>
              </a:rPr>
              <a:t>о</a:t>
            </a:r>
            <a:r>
              <a:rPr sz="2400" spc="-85" dirty="0">
                <a:latin typeface="Times New Roman"/>
                <a:cs typeface="Times New Roman"/>
              </a:rPr>
              <a:t>х</a:t>
            </a:r>
            <a:r>
              <a:rPr sz="2400" spc="-7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де»  </a:t>
            </a:r>
            <a:r>
              <a:rPr sz="2400" spc="-20" dirty="0">
                <a:latin typeface="Times New Roman"/>
                <a:cs typeface="Times New Roman"/>
              </a:rPr>
              <a:t>Корнилова,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45" dirty="0">
                <a:latin typeface="Times New Roman"/>
                <a:cs typeface="Times New Roman"/>
              </a:rPr>
              <a:t>где</a:t>
            </a:r>
            <a:r>
              <a:rPr sz="2400" spc="-4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получил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контузию, </a:t>
            </a:r>
            <a:r>
              <a:rPr sz="2400" spc="-5" dirty="0">
                <a:latin typeface="Times New Roman"/>
                <a:cs typeface="Times New Roman"/>
              </a:rPr>
              <a:t>из-за </a:t>
            </a:r>
            <a:r>
              <a:rPr sz="2400" spc="-15" dirty="0">
                <a:latin typeface="Times New Roman"/>
                <a:cs typeface="Times New Roman"/>
              </a:rPr>
              <a:t>чего </a:t>
            </a:r>
            <a:r>
              <a:rPr sz="2400" spc="-10" dirty="0">
                <a:latin typeface="Times New Roman"/>
                <a:cs typeface="Times New Roman"/>
              </a:rPr>
              <a:t>всю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жизнь </a:t>
            </a:r>
            <a:r>
              <a:rPr sz="2400" spc="5" dirty="0">
                <a:latin typeface="Times New Roman"/>
                <a:cs typeface="Times New Roman"/>
              </a:rPr>
              <a:t>страдал </a:t>
            </a:r>
            <a:r>
              <a:rPr sz="2400" spc="-5" dirty="0">
                <a:latin typeface="Times New Roman"/>
                <a:cs typeface="Times New Roman"/>
              </a:rPr>
              <a:t>тремором 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рук.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88379" y="1347216"/>
            <a:ext cx="2933700" cy="3962400"/>
            <a:chOff x="6088379" y="1347216"/>
            <a:chExt cx="2933700" cy="3962400"/>
          </a:xfrm>
        </p:grpSpPr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88379" y="1347216"/>
              <a:ext cx="2933700" cy="3962400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283451" y="1542288"/>
              <a:ext cx="2345436" cy="3374136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7379" y="288417"/>
            <a:ext cx="1096645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524510" algn="l"/>
              </a:tabLst>
            </a:pPr>
            <a:r>
              <a:rPr sz="2200" spc="-5" dirty="0"/>
              <a:t>В	1</a:t>
            </a:r>
            <a:r>
              <a:rPr sz="2200" dirty="0"/>
              <a:t>9</a:t>
            </a:r>
            <a:r>
              <a:rPr sz="2200" spc="-5" dirty="0"/>
              <a:t>21</a:t>
            </a:r>
            <a:endParaRPr sz="2200"/>
          </a:p>
        </p:txBody>
      </p:sp>
      <p:sp>
        <p:nvSpPr>
          <p:cNvPr id="3" name="object 3"/>
          <p:cNvSpPr txBox="1"/>
          <p:nvPr/>
        </p:nvSpPr>
        <p:spPr>
          <a:xfrm>
            <a:off x="3795140" y="288417"/>
            <a:ext cx="355346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0" marR="5080" indent="-114300">
              <a:lnSpc>
                <a:spcPct val="100000"/>
              </a:lnSpc>
              <a:spcBef>
                <a:spcPts val="95"/>
              </a:spcBef>
              <a:tabLst>
                <a:tab pos="667385" algn="l"/>
                <a:tab pos="857885" algn="l"/>
                <a:tab pos="1894839" algn="l"/>
                <a:tab pos="2007870" algn="l"/>
                <a:tab pos="3408045" algn="l"/>
              </a:tabLst>
            </a:pPr>
            <a:r>
              <a:rPr sz="2200" spc="-35" dirty="0">
                <a:latin typeface="Times New Roman"/>
                <a:cs typeface="Times New Roman"/>
              </a:rPr>
              <a:t>году		</a:t>
            </a:r>
            <a:r>
              <a:rPr sz="2200" spc="-10" dirty="0">
                <a:latin typeface="Times New Roman"/>
                <a:cs typeface="Times New Roman"/>
              </a:rPr>
              <a:t>Шварц		</a:t>
            </a:r>
            <a:r>
              <a:rPr sz="2200" spc="-5" dirty="0">
                <a:latin typeface="Times New Roman"/>
                <a:cs typeface="Times New Roman"/>
              </a:rPr>
              <a:t>приезжает </a:t>
            </a:r>
            <a:r>
              <a:rPr sz="2200" dirty="0">
                <a:latin typeface="Times New Roman"/>
                <a:cs typeface="Times New Roman"/>
              </a:rPr>
              <a:t> </a:t>
            </a:r>
            <a:r>
              <a:rPr sz="2200" spc="-10" dirty="0">
                <a:latin typeface="Times New Roman"/>
                <a:cs typeface="Times New Roman"/>
              </a:rPr>
              <a:t>О</a:t>
            </a:r>
            <a:r>
              <a:rPr sz="2200" spc="-5" dirty="0">
                <a:latin typeface="Times New Roman"/>
                <a:cs typeface="Times New Roman"/>
              </a:rPr>
              <a:t>н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10" dirty="0">
                <a:latin typeface="Times New Roman"/>
                <a:cs typeface="Times New Roman"/>
              </a:rPr>
              <a:t>у</a:t>
            </a:r>
            <a:r>
              <a:rPr sz="2200" spc="-5" dirty="0">
                <a:latin typeface="Times New Roman"/>
                <a:cs typeface="Times New Roman"/>
              </a:rPr>
              <a:t>спе</a:t>
            </a:r>
            <a:r>
              <a:rPr sz="2200" spc="-40" dirty="0">
                <a:latin typeface="Times New Roman"/>
                <a:cs typeface="Times New Roman"/>
              </a:rPr>
              <a:t>в</a:t>
            </a:r>
            <a:r>
              <a:rPr sz="2200" spc="-5" dirty="0">
                <a:latin typeface="Times New Roman"/>
                <a:cs typeface="Times New Roman"/>
              </a:rPr>
              <a:t>ает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п</a:t>
            </a:r>
            <a:r>
              <a:rPr sz="2200" spc="-5" dirty="0">
                <a:latin typeface="Times New Roman"/>
                <a:cs typeface="Times New Roman"/>
              </a:rPr>
              <a:t>ораб</a:t>
            </a:r>
            <a:r>
              <a:rPr sz="2200" spc="-25" dirty="0">
                <a:latin typeface="Times New Roman"/>
                <a:cs typeface="Times New Roman"/>
              </a:rPr>
              <a:t>о</a:t>
            </a:r>
            <a:r>
              <a:rPr sz="2200" spc="15" dirty="0">
                <a:latin typeface="Times New Roman"/>
                <a:cs typeface="Times New Roman"/>
              </a:rPr>
              <a:t>т</a:t>
            </a:r>
            <a:r>
              <a:rPr sz="2200" spc="-70" dirty="0">
                <a:latin typeface="Times New Roman"/>
                <a:cs typeface="Times New Roman"/>
              </a:rPr>
              <a:t>а</a:t>
            </a:r>
            <a:r>
              <a:rPr sz="2200" spc="-5" dirty="0">
                <a:latin typeface="Times New Roman"/>
                <a:cs typeface="Times New Roman"/>
              </a:rPr>
              <a:t>ть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в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7351268" y="288417"/>
            <a:ext cx="146939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75260" marR="5080" indent="-163195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за</a:t>
            </a:r>
            <a:r>
              <a:rPr sz="2200" spc="-30" dirty="0">
                <a:latin typeface="Times New Roman"/>
                <a:cs typeface="Times New Roman"/>
              </a:rPr>
              <a:t>в</a:t>
            </a:r>
            <a:r>
              <a:rPr sz="2200" spc="30" dirty="0">
                <a:latin typeface="Times New Roman"/>
                <a:cs typeface="Times New Roman"/>
              </a:rPr>
              <a:t>о</a:t>
            </a:r>
            <a:r>
              <a:rPr sz="2200" spc="-5" dirty="0">
                <a:latin typeface="Times New Roman"/>
                <a:cs typeface="Times New Roman"/>
              </a:rPr>
              <a:t>е</a:t>
            </a:r>
            <a:r>
              <a:rPr sz="2200" spc="-15" dirty="0">
                <a:latin typeface="Times New Roman"/>
                <a:cs typeface="Times New Roman"/>
              </a:rPr>
              <a:t>в</a:t>
            </a:r>
            <a:r>
              <a:rPr sz="2200" spc="5" dirty="0">
                <a:latin typeface="Times New Roman"/>
                <a:cs typeface="Times New Roman"/>
              </a:rPr>
              <a:t>ы</a:t>
            </a:r>
            <a:r>
              <a:rPr sz="2200" spc="-35" dirty="0">
                <a:latin typeface="Times New Roman"/>
                <a:cs typeface="Times New Roman"/>
              </a:rPr>
              <a:t>в</a:t>
            </a:r>
            <a:r>
              <a:rPr sz="2200" spc="-70" dirty="0">
                <a:latin typeface="Times New Roman"/>
                <a:cs typeface="Times New Roman"/>
              </a:rPr>
              <a:t>а</a:t>
            </a:r>
            <a:r>
              <a:rPr sz="2200" spc="-5" dirty="0">
                <a:latin typeface="Times New Roman"/>
                <a:cs typeface="Times New Roman"/>
              </a:rPr>
              <a:t>ть  разл</a:t>
            </a:r>
            <a:r>
              <a:rPr sz="2200" dirty="0">
                <a:latin typeface="Times New Roman"/>
                <a:cs typeface="Times New Roman"/>
              </a:rPr>
              <a:t>ич</a:t>
            </a:r>
            <a:r>
              <a:rPr sz="2200" spc="-10" dirty="0">
                <a:latin typeface="Times New Roman"/>
                <a:cs typeface="Times New Roman"/>
              </a:rPr>
              <a:t>ных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2397379" y="623697"/>
            <a:ext cx="6423660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5" dirty="0">
                <a:latin typeface="Times New Roman"/>
                <a:cs typeface="Times New Roman"/>
              </a:rPr>
              <a:t>Петроград.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390015" algn="l"/>
                <a:tab pos="1690370" algn="l"/>
                <a:tab pos="1971039" algn="l"/>
                <a:tab pos="2859405" algn="l"/>
                <a:tab pos="4452620" algn="l"/>
                <a:tab pos="4752340" algn="l"/>
                <a:tab pos="5033010" algn="l"/>
              </a:tabLst>
            </a:pPr>
            <a:r>
              <a:rPr sz="2200" spc="-5" dirty="0">
                <a:latin typeface="Times New Roman"/>
                <a:cs typeface="Times New Roman"/>
              </a:rPr>
              <a:t>редакциях	и	в	</a:t>
            </a:r>
            <a:r>
              <a:rPr sz="2200" spc="-10" dirty="0">
                <a:latin typeface="Times New Roman"/>
                <a:cs typeface="Times New Roman"/>
              </a:rPr>
              <a:t>самом	</a:t>
            </a:r>
            <a:r>
              <a:rPr sz="2200" spc="-5" dirty="0">
                <a:latin typeface="Times New Roman"/>
                <a:cs typeface="Times New Roman"/>
              </a:rPr>
              <a:t>Петрограде,	и	в	провинции,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2397379" y="1294637"/>
            <a:ext cx="413892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  <a:tabLst>
                <a:tab pos="1170940" algn="l"/>
                <a:tab pos="2181225" algn="l"/>
                <a:tab pos="3269615" algn="l"/>
                <a:tab pos="3318510" algn="l"/>
              </a:tabLst>
            </a:pPr>
            <a:r>
              <a:rPr sz="2200" spc="-5" dirty="0">
                <a:latin typeface="Times New Roman"/>
                <a:cs typeface="Times New Roman"/>
              </a:rPr>
              <a:t>ч</a:t>
            </a:r>
            <a:r>
              <a:rPr sz="2200" spc="-30" dirty="0">
                <a:latin typeface="Times New Roman"/>
                <a:cs typeface="Times New Roman"/>
              </a:rPr>
              <a:t>т</a:t>
            </a:r>
            <a:r>
              <a:rPr sz="2200" dirty="0">
                <a:latin typeface="Times New Roman"/>
                <a:cs typeface="Times New Roman"/>
              </a:rPr>
              <a:t>о</a:t>
            </a:r>
            <a:r>
              <a:rPr sz="2200" spc="-5" dirty="0">
                <a:latin typeface="Times New Roman"/>
                <a:cs typeface="Times New Roman"/>
              </a:rPr>
              <a:t>-</a:t>
            </a:r>
            <a:r>
              <a:rPr sz="2200" spc="-30" dirty="0">
                <a:latin typeface="Times New Roman"/>
                <a:cs typeface="Times New Roman"/>
              </a:rPr>
              <a:t>т</a:t>
            </a:r>
            <a:r>
              <a:rPr sz="2200" spc="-5" dirty="0">
                <a:latin typeface="Times New Roman"/>
                <a:cs typeface="Times New Roman"/>
              </a:rPr>
              <a:t>о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10" dirty="0">
                <a:latin typeface="Times New Roman"/>
                <a:cs typeface="Times New Roman"/>
              </a:rPr>
              <a:t>п</a:t>
            </a:r>
            <a:r>
              <a:rPr sz="2200" spc="-5" dirty="0">
                <a:latin typeface="Times New Roman"/>
                <a:cs typeface="Times New Roman"/>
              </a:rPr>
              <a:t>о</a:t>
            </a:r>
            <a:r>
              <a:rPr sz="2200" spc="-10" dirty="0">
                <a:latin typeface="Times New Roman"/>
                <a:cs typeface="Times New Roman"/>
              </a:rPr>
              <a:t>немн</a:t>
            </a:r>
            <a:r>
              <a:rPr sz="2200" spc="-60" dirty="0">
                <a:latin typeface="Times New Roman"/>
                <a:cs typeface="Times New Roman"/>
              </a:rPr>
              <a:t>о</a:t>
            </a:r>
            <a:r>
              <a:rPr sz="2200" spc="-35" dirty="0">
                <a:latin typeface="Times New Roman"/>
                <a:cs typeface="Times New Roman"/>
              </a:rPr>
              <a:t>ж</a:t>
            </a:r>
            <a:r>
              <a:rPr sz="2200" spc="-60" dirty="0">
                <a:latin typeface="Times New Roman"/>
                <a:cs typeface="Times New Roman"/>
              </a:rPr>
              <a:t>е</a:t>
            </a:r>
            <a:r>
              <a:rPr sz="2200" dirty="0">
                <a:latin typeface="Times New Roman"/>
                <a:cs typeface="Times New Roman"/>
              </a:rPr>
              <a:t>ч</a:t>
            </a:r>
            <a:r>
              <a:rPr sz="2200" spc="-40" dirty="0">
                <a:latin typeface="Times New Roman"/>
                <a:cs typeface="Times New Roman"/>
              </a:rPr>
              <a:t>к</a:t>
            </a:r>
            <a:r>
              <a:rPr sz="2200" spc="-5" dirty="0">
                <a:latin typeface="Times New Roman"/>
                <a:cs typeface="Times New Roman"/>
              </a:rPr>
              <a:t>у</a:t>
            </a:r>
            <a:r>
              <a:rPr sz="2200" dirty="0">
                <a:latin typeface="Times New Roman"/>
                <a:cs typeface="Times New Roman"/>
              </a:rPr>
              <a:t>		</a:t>
            </a:r>
            <a:r>
              <a:rPr sz="2200" spc="-10" dirty="0">
                <a:latin typeface="Times New Roman"/>
                <a:cs typeface="Times New Roman"/>
              </a:rPr>
              <a:t>пише</a:t>
            </a:r>
            <a:r>
              <a:rPr sz="2200" spc="-175" dirty="0">
                <a:latin typeface="Times New Roman"/>
                <a:cs typeface="Times New Roman"/>
              </a:rPr>
              <a:t>т</a:t>
            </a:r>
            <a:r>
              <a:rPr sz="2200" spc="-5" dirty="0">
                <a:latin typeface="Times New Roman"/>
                <a:cs typeface="Times New Roman"/>
              </a:rPr>
              <a:t>,  </a:t>
            </a:r>
            <a:r>
              <a:rPr sz="2200" spc="-15" dirty="0">
                <a:latin typeface="Times New Roman"/>
                <a:cs typeface="Times New Roman"/>
              </a:rPr>
              <a:t>С.Я.Маршаком.	</a:t>
            </a:r>
            <a:r>
              <a:rPr sz="2200" spc="5" dirty="0">
                <a:latin typeface="Times New Roman"/>
                <a:cs typeface="Times New Roman"/>
              </a:rPr>
              <a:t>Шесть	</a:t>
            </a:r>
            <a:r>
              <a:rPr sz="2200" spc="-10" dirty="0">
                <a:latin typeface="Times New Roman"/>
                <a:cs typeface="Times New Roman"/>
              </a:rPr>
              <a:t>лет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342126" y="1629917"/>
            <a:ext cx="107950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200" spc="-20" dirty="0">
                <a:latin typeface="Times New Roman"/>
                <a:cs typeface="Times New Roman"/>
              </a:rPr>
              <a:t>трудится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919721" y="1294637"/>
            <a:ext cx="1901189" cy="69596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R="5080" algn="r">
              <a:lnSpc>
                <a:spcPct val="100000"/>
              </a:lnSpc>
              <a:spcBef>
                <a:spcPts val="95"/>
              </a:spcBef>
              <a:tabLst>
                <a:tab pos="1750695" algn="l"/>
              </a:tabLst>
            </a:pPr>
            <a:r>
              <a:rPr sz="2200" spc="-5" dirty="0">
                <a:latin typeface="Times New Roman"/>
                <a:cs typeface="Times New Roman"/>
              </a:rPr>
              <a:t>зна</a:t>
            </a:r>
            <a:r>
              <a:rPr sz="2200" spc="-120" dirty="0">
                <a:latin typeface="Times New Roman"/>
                <a:cs typeface="Times New Roman"/>
              </a:rPr>
              <a:t>к</a:t>
            </a:r>
            <a:r>
              <a:rPr sz="2200" spc="-40" dirty="0">
                <a:latin typeface="Times New Roman"/>
                <a:cs typeface="Times New Roman"/>
              </a:rPr>
              <a:t>о</a:t>
            </a:r>
            <a:r>
              <a:rPr sz="2200" spc="-5" dirty="0">
                <a:latin typeface="Times New Roman"/>
                <a:cs typeface="Times New Roman"/>
              </a:rPr>
              <a:t>ми</a:t>
            </a:r>
            <a:r>
              <a:rPr sz="2200" spc="30" dirty="0">
                <a:latin typeface="Times New Roman"/>
                <a:cs typeface="Times New Roman"/>
              </a:rPr>
              <a:t>т</a:t>
            </a:r>
            <a:r>
              <a:rPr sz="2200" spc="-5" dirty="0">
                <a:latin typeface="Times New Roman"/>
                <a:cs typeface="Times New Roman"/>
              </a:rPr>
              <a:t>ся</a:t>
            </a:r>
            <a:r>
              <a:rPr sz="2200" dirty="0">
                <a:latin typeface="Times New Roman"/>
                <a:cs typeface="Times New Roman"/>
              </a:rPr>
              <a:t>	</a:t>
            </a:r>
            <a:r>
              <a:rPr sz="2200" spc="-5" dirty="0">
                <a:latin typeface="Times New Roman"/>
                <a:cs typeface="Times New Roman"/>
              </a:rPr>
              <a:t>с</a:t>
            </a:r>
            <a:endParaRPr sz="22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  <a:tabLst>
                <a:tab pos="726440" algn="l"/>
              </a:tabLst>
            </a:pPr>
            <a:r>
              <a:rPr sz="2200" spc="-25" dirty="0">
                <a:latin typeface="Times New Roman"/>
                <a:cs typeface="Times New Roman"/>
              </a:rPr>
              <a:t>под	его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6613397" y="1965198"/>
            <a:ext cx="2207260" cy="3606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474345" algn="l"/>
              </a:tabLst>
            </a:pPr>
            <a:r>
              <a:rPr sz="2200" spc="-5" dirty="0">
                <a:latin typeface="Times New Roman"/>
                <a:cs typeface="Times New Roman"/>
              </a:rPr>
              <a:t>и	</a:t>
            </a:r>
            <a:r>
              <a:rPr sz="2200" spc="-10" dirty="0">
                <a:latin typeface="Times New Roman"/>
                <a:cs typeface="Times New Roman"/>
              </a:rPr>
              <a:t>непо</a:t>
            </a:r>
            <a:r>
              <a:rPr sz="2200" spc="-65" dirty="0">
                <a:latin typeface="Times New Roman"/>
                <a:cs typeface="Times New Roman"/>
              </a:rPr>
              <a:t>в</a:t>
            </a:r>
            <a:r>
              <a:rPr sz="2200" spc="-30" dirty="0">
                <a:latin typeface="Times New Roman"/>
                <a:cs typeface="Times New Roman"/>
              </a:rPr>
              <a:t>т</a:t>
            </a:r>
            <a:r>
              <a:rPr sz="2200" spc="-5" dirty="0">
                <a:latin typeface="Times New Roman"/>
                <a:cs typeface="Times New Roman"/>
              </a:rPr>
              <a:t>о</a:t>
            </a:r>
            <a:r>
              <a:rPr sz="2200" dirty="0">
                <a:latin typeface="Times New Roman"/>
                <a:cs typeface="Times New Roman"/>
              </a:rPr>
              <a:t>р</a:t>
            </a:r>
            <a:r>
              <a:rPr sz="2200" spc="-20" dirty="0">
                <a:latin typeface="Times New Roman"/>
                <a:cs typeface="Times New Roman"/>
              </a:rPr>
              <a:t>и</a:t>
            </a:r>
            <a:r>
              <a:rPr sz="2200" spc="-5" dirty="0">
                <a:latin typeface="Times New Roman"/>
                <a:cs typeface="Times New Roman"/>
              </a:rPr>
              <a:t>м</a:t>
            </a:r>
            <a:r>
              <a:rPr sz="2200" spc="-45" dirty="0">
                <a:latin typeface="Times New Roman"/>
                <a:cs typeface="Times New Roman"/>
              </a:rPr>
              <a:t>о</a:t>
            </a:r>
            <a:r>
              <a:rPr sz="2200" spc="-5" dirty="0">
                <a:latin typeface="Times New Roman"/>
                <a:cs typeface="Times New Roman"/>
              </a:rPr>
              <a:t>м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280670">
              <a:lnSpc>
                <a:spcPct val="100000"/>
              </a:lnSpc>
              <a:spcBef>
                <a:spcPts val="95"/>
              </a:spcBef>
              <a:tabLst>
                <a:tab pos="1955800" algn="l"/>
                <a:tab pos="2400935" algn="l"/>
              </a:tabLst>
            </a:pPr>
            <a:r>
              <a:rPr spc="-40" dirty="0"/>
              <a:t>р</a:t>
            </a:r>
            <a:r>
              <a:rPr spc="10" dirty="0"/>
              <a:t>у</a:t>
            </a:r>
            <a:r>
              <a:rPr spc="-114" dirty="0"/>
              <a:t>к</a:t>
            </a:r>
            <a:r>
              <a:rPr spc="-5" dirty="0"/>
              <a:t>о</a:t>
            </a:r>
            <a:r>
              <a:rPr spc="-30" dirty="0"/>
              <a:t>в</a:t>
            </a:r>
            <a:r>
              <a:rPr spc="-60" dirty="0"/>
              <a:t>о</a:t>
            </a:r>
            <a:r>
              <a:rPr spc="-5" dirty="0"/>
              <a:t>дст</a:t>
            </a:r>
            <a:r>
              <a:rPr spc="-30" dirty="0"/>
              <a:t>в</a:t>
            </a:r>
            <a:r>
              <a:rPr spc="-40" dirty="0"/>
              <a:t>о</a:t>
            </a:r>
            <a:r>
              <a:rPr spc="-5" dirty="0"/>
              <a:t>м</a:t>
            </a:r>
            <a:r>
              <a:rPr dirty="0"/>
              <a:t>	</a:t>
            </a:r>
            <a:r>
              <a:rPr spc="-5" dirty="0"/>
              <a:t>в</a:t>
            </a:r>
            <a:r>
              <a:rPr dirty="0"/>
              <a:t>	</a:t>
            </a:r>
            <a:r>
              <a:rPr spc="-10" dirty="0"/>
              <a:t>л</a:t>
            </a:r>
            <a:r>
              <a:rPr spc="-15" dirty="0"/>
              <a:t>е</a:t>
            </a:r>
            <a:r>
              <a:rPr spc="-30" dirty="0"/>
              <a:t>г</a:t>
            </a:r>
            <a:r>
              <a:rPr spc="-5" dirty="0"/>
              <a:t>енд</a:t>
            </a:r>
            <a:r>
              <a:rPr spc="-15" dirty="0"/>
              <a:t>а</a:t>
            </a:r>
            <a:r>
              <a:rPr spc="-5" dirty="0"/>
              <a:t>рн</a:t>
            </a:r>
            <a:r>
              <a:rPr spc="-40" dirty="0"/>
              <a:t>о</a:t>
            </a:r>
            <a:r>
              <a:rPr spc="-5" dirty="0"/>
              <a:t>м  </a:t>
            </a:r>
            <a:r>
              <a:rPr spc="-20" dirty="0"/>
              <a:t>Детском</a:t>
            </a:r>
            <a:r>
              <a:rPr spc="5" dirty="0"/>
              <a:t> </a:t>
            </a:r>
            <a:r>
              <a:rPr spc="-15" dirty="0"/>
              <a:t>отделе</a:t>
            </a:r>
            <a:r>
              <a:rPr spc="5" dirty="0"/>
              <a:t> </a:t>
            </a:r>
            <a:r>
              <a:rPr spc="-25" dirty="0"/>
              <a:t>Госиздата</a:t>
            </a:r>
            <a:r>
              <a:rPr sz="2400" spc="-25" dirty="0"/>
              <a:t>.</a:t>
            </a:r>
            <a:endParaRPr sz="2400"/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500"/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pc="-10" dirty="0"/>
              <a:t>Первая</a:t>
            </a:r>
            <a:r>
              <a:rPr spc="-5" dirty="0"/>
              <a:t> книга</a:t>
            </a:r>
            <a:r>
              <a:rPr dirty="0"/>
              <a:t> </a:t>
            </a:r>
            <a:r>
              <a:rPr spc="-10" dirty="0"/>
              <a:t>Шварца</a:t>
            </a:r>
            <a:r>
              <a:rPr spc="-5" dirty="0"/>
              <a:t> </a:t>
            </a:r>
            <a:r>
              <a:rPr dirty="0"/>
              <a:t>была </a:t>
            </a:r>
            <a:r>
              <a:rPr spc="5" dirty="0"/>
              <a:t> </a:t>
            </a:r>
            <a:r>
              <a:rPr spc="-10" dirty="0"/>
              <a:t>написана</a:t>
            </a:r>
            <a:r>
              <a:rPr spc="500" dirty="0"/>
              <a:t> </a:t>
            </a:r>
            <a:r>
              <a:rPr spc="-5" dirty="0"/>
              <a:t>для</a:t>
            </a:r>
            <a:r>
              <a:rPr spc="495" dirty="0"/>
              <a:t> </a:t>
            </a:r>
            <a:r>
              <a:rPr spc="-15" dirty="0"/>
              <a:t>ребят</a:t>
            </a:r>
            <a:r>
              <a:rPr spc="505" dirty="0"/>
              <a:t> </a:t>
            </a:r>
            <a:r>
              <a:rPr spc="-5" dirty="0"/>
              <a:t>и</a:t>
            </a:r>
            <a:r>
              <a:rPr spc="490" dirty="0"/>
              <a:t> </a:t>
            </a:r>
            <a:r>
              <a:rPr spc="-5" dirty="0"/>
              <a:t>называлась</a:t>
            </a:r>
          </a:p>
          <a:p>
            <a:pPr marL="12700" algn="just">
              <a:lnSpc>
                <a:spcPct val="100000"/>
              </a:lnSpc>
            </a:pPr>
            <a:r>
              <a:rPr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«Рассказ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старой</a:t>
            </a:r>
            <a:r>
              <a:rPr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балалайки»</a:t>
            </a:r>
          </a:p>
          <a:p>
            <a:pPr marL="12700" marR="5080" algn="just">
              <a:lnSpc>
                <a:spcPct val="100000"/>
              </a:lnSpc>
            </a:pPr>
            <a:r>
              <a:rPr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«Балалайка-то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я,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балалайка,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а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сколько</a:t>
            </a:r>
            <a:r>
              <a:rPr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мне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лет,</a:t>
            </a:r>
            <a:r>
              <a:rPr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угадай-ка!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Ежели,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дядя </a:t>
            </a:r>
            <a:r>
              <a:rPr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молод, </a:t>
            </a:r>
            <a:r>
              <a:rPr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положить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твой </a:t>
            </a:r>
            <a:r>
              <a:rPr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круглый </a:t>
            </a:r>
            <a:r>
              <a:rPr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живот </a:t>
            </a:r>
            <a:r>
              <a:rPr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по </a:t>
            </a:r>
            <a:r>
              <a:rPr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ореху </a:t>
            </a:r>
            <a:r>
              <a:rPr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за </a:t>
            </a:r>
            <a:r>
              <a:rPr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каждый </a:t>
            </a:r>
            <a:r>
              <a:rPr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год,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- нынешний в </a:t>
            </a:r>
            <a:r>
              <a:rPr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счет </a:t>
            </a:r>
            <a:r>
              <a:rPr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не </a:t>
            </a:r>
            <a:r>
              <a:rPr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идет,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- ты разлезся бы, дядя, 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по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швам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нету</a:t>
            </a:r>
            <a:r>
              <a:rPr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счета</a:t>
            </a:r>
            <a:r>
              <a:rPr b="1" spc="5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моим </a:t>
            </a:r>
            <a:r>
              <a:rPr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годам».</a:t>
            </a:r>
          </a:p>
        </p:txBody>
      </p:sp>
      <p:grpSp>
        <p:nvGrpSpPr>
          <p:cNvPr id="11" name="object 11"/>
          <p:cNvGrpSpPr/>
          <p:nvPr/>
        </p:nvGrpSpPr>
        <p:grpSpPr>
          <a:xfrm>
            <a:off x="6612635" y="2996182"/>
            <a:ext cx="2531745" cy="3822700"/>
            <a:chOff x="6612635" y="2996182"/>
            <a:chExt cx="2531745" cy="3822700"/>
          </a:xfrm>
        </p:grpSpPr>
        <p:pic>
          <p:nvPicPr>
            <p:cNvPr id="12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6612635" y="2996182"/>
              <a:ext cx="2531364" cy="3822191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807707" y="3191256"/>
              <a:ext cx="2090927" cy="323392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8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2461641" y="265633"/>
            <a:ext cx="6476365" cy="624522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" algn="just">
              <a:lnSpc>
                <a:spcPct val="100000"/>
              </a:lnSpc>
              <a:spcBef>
                <a:spcPts val="100"/>
              </a:spcBef>
              <a:tabLst>
                <a:tab pos="1967864" algn="l"/>
                <a:tab pos="5661025" algn="l"/>
              </a:tabLst>
            </a:pPr>
            <a:r>
              <a:rPr sz="2400" spc="-10" dirty="0">
                <a:latin typeface="Times New Roman"/>
                <a:cs typeface="Times New Roman"/>
              </a:rPr>
              <a:t>Евгений</a:t>
            </a:r>
            <a:r>
              <a:rPr sz="2400" spc="-5" dirty="0">
                <a:latin typeface="Times New Roman"/>
                <a:cs typeface="Times New Roman"/>
              </a:rPr>
              <a:t> Львович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Шварц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работал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во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многих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жанрах. В </a:t>
            </a:r>
            <a:r>
              <a:rPr sz="2400" spc="-25" dirty="0">
                <a:latin typeface="Times New Roman"/>
                <a:cs typeface="Times New Roman"/>
              </a:rPr>
              <a:t>его </a:t>
            </a:r>
            <a:r>
              <a:rPr sz="2400" spc="-20" dirty="0">
                <a:latin typeface="Times New Roman"/>
                <a:cs typeface="Times New Roman"/>
              </a:rPr>
              <a:t>творческом </a:t>
            </a:r>
            <a:r>
              <a:rPr sz="2400" spc="-10" dirty="0">
                <a:latin typeface="Times New Roman"/>
                <a:cs typeface="Times New Roman"/>
              </a:rPr>
              <a:t>наследии </a:t>
            </a:r>
            <a:r>
              <a:rPr sz="2400" spc="15" dirty="0">
                <a:latin typeface="Times New Roman"/>
                <a:cs typeface="Times New Roman"/>
              </a:rPr>
              <a:t>есть </a:t>
            </a:r>
            <a:r>
              <a:rPr sz="2400" dirty="0">
                <a:latin typeface="Times New Roman"/>
                <a:cs typeface="Times New Roman"/>
              </a:rPr>
              <a:t>повести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рассказы,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сказки,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стихи,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киносценарии,</a:t>
            </a:r>
            <a:r>
              <a:rPr sz="2400" spc="5" dirty="0">
                <a:latin typeface="Times New Roman"/>
                <a:cs typeface="Times New Roman"/>
              </a:rPr>
              <a:t> пьесы, </a:t>
            </a:r>
            <a:r>
              <a:rPr sz="2400" spc="1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15" dirty="0">
                <a:latin typeface="Times New Roman"/>
                <a:cs typeface="Times New Roman"/>
              </a:rPr>
              <a:t>т</a:t>
            </a:r>
            <a:r>
              <a:rPr sz="2400" spc="-60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т</a:t>
            </a:r>
            <a:r>
              <a:rPr sz="2400" spc="-10" dirty="0">
                <a:latin typeface="Times New Roman"/>
                <a:cs typeface="Times New Roman"/>
              </a:rPr>
              <a:t>ь</a:t>
            </a:r>
            <a:r>
              <a:rPr sz="2400" spc="-5" dirty="0">
                <a:latin typeface="Times New Roman"/>
                <a:cs typeface="Times New Roman"/>
              </a:rPr>
              <a:t>и</a:t>
            </a:r>
            <a:r>
              <a:rPr sz="2400" dirty="0">
                <a:latin typeface="Times New Roman"/>
                <a:cs typeface="Times New Roman"/>
              </a:rPr>
              <a:t>,	а</a:t>
            </a:r>
            <a:r>
              <a:rPr sz="2400" spc="-50" dirty="0">
                <a:latin typeface="Times New Roman"/>
                <a:cs typeface="Times New Roman"/>
              </a:rPr>
              <a:t>в</a:t>
            </a:r>
            <a:r>
              <a:rPr sz="2400" spc="-30" dirty="0">
                <a:latin typeface="Times New Roman"/>
                <a:cs typeface="Times New Roman"/>
              </a:rPr>
              <a:t>т</a:t>
            </a:r>
            <a:r>
              <a:rPr sz="2400" dirty="0">
                <a:latin typeface="Times New Roman"/>
                <a:cs typeface="Times New Roman"/>
              </a:rPr>
              <a:t>обиогра</a:t>
            </a:r>
            <a:r>
              <a:rPr sz="2400" spc="5" dirty="0">
                <a:latin typeface="Times New Roman"/>
                <a:cs typeface="Times New Roman"/>
              </a:rPr>
              <a:t>ф</a:t>
            </a:r>
            <a:r>
              <a:rPr sz="2400" spc="-5" dirty="0">
                <a:latin typeface="Times New Roman"/>
                <a:cs typeface="Times New Roman"/>
              </a:rPr>
              <a:t>ич</a:t>
            </a:r>
            <a:r>
              <a:rPr sz="2400" spc="6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5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ая	</a:t>
            </a:r>
            <a:r>
              <a:rPr sz="2400" spc="-5" dirty="0">
                <a:latin typeface="Times New Roman"/>
                <a:cs typeface="Times New Roman"/>
              </a:rPr>
              <a:t>пр</a:t>
            </a:r>
            <a:r>
              <a:rPr sz="2400" spc="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за,  </a:t>
            </a:r>
            <a:r>
              <a:rPr sz="2400" spc="-5" dirty="0">
                <a:latin typeface="Times New Roman"/>
                <a:cs typeface="Times New Roman"/>
              </a:rPr>
              <a:t>воспоминания.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все</a:t>
            </a:r>
            <a:r>
              <a:rPr sz="2400" spc="15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же,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Шварц</a:t>
            </a:r>
            <a:r>
              <a:rPr sz="2400" spc="15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вошел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13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историю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советской,</a:t>
            </a:r>
            <a:r>
              <a:rPr sz="2400" spc="1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да </a:t>
            </a:r>
            <a:r>
              <a:rPr sz="2400" spc="-59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мировой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литературы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как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сказочник.</a:t>
            </a:r>
            <a:r>
              <a:rPr sz="2400" spc="57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Лучшие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его </a:t>
            </a:r>
            <a:r>
              <a:rPr sz="2400" spc="-5" dirty="0">
                <a:latin typeface="Times New Roman"/>
                <a:cs typeface="Times New Roman"/>
              </a:rPr>
              <a:t>произведения написаны </a:t>
            </a:r>
            <a:r>
              <a:rPr sz="2400" dirty="0">
                <a:latin typeface="Times New Roman"/>
                <a:cs typeface="Times New Roman"/>
              </a:rPr>
              <a:t>в жанре </a:t>
            </a:r>
            <a:r>
              <a:rPr sz="2400" spc="-10" dirty="0">
                <a:latin typeface="Times New Roman"/>
                <a:cs typeface="Times New Roman"/>
              </a:rPr>
              <a:t>сказки, </a:t>
            </a:r>
            <a:r>
              <a:rPr sz="2400" spc="-60" dirty="0">
                <a:latin typeface="Times New Roman"/>
                <a:cs typeface="Times New Roman"/>
              </a:rPr>
              <a:t>будь </a:t>
            </a:r>
            <a:r>
              <a:rPr sz="2400" spc="-55" dirty="0">
                <a:latin typeface="Times New Roman"/>
                <a:cs typeface="Times New Roman"/>
              </a:rPr>
              <a:t> </a:t>
            </a:r>
            <a:r>
              <a:rPr sz="2400" spc="-25" dirty="0">
                <a:latin typeface="Times New Roman"/>
                <a:cs typeface="Times New Roman"/>
              </a:rPr>
              <a:t>то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проза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или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драматургия.</a:t>
            </a:r>
            <a:endParaRPr sz="24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  <a:spcBef>
                <a:spcPts val="5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«В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сказке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укладывается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рядом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обыкновенное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чудесное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легко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понимается, 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если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смотреть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на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сказку,</a:t>
            </a:r>
            <a:r>
              <a:rPr sz="2400" b="1" spc="-4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как</a:t>
            </a:r>
            <a:r>
              <a:rPr sz="2400" b="1" spc="5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на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сказку,</a:t>
            </a:r>
            <a:r>
              <a:rPr sz="2400" b="1" spc="-4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говорит</a:t>
            </a:r>
            <a:r>
              <a:rPr sz="2400" spc="57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его 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Волшебник </a:t>
            </a:r>
            <a:r>
              <a:rPr sz="2400" spc="-5" dirty="0">
                <a:latin typeface="Times New Roman"/>
                <a:cs typeface="Times New Roman"/>
              </a:rPr>
              <a:t>из </a:t>
            </a:r>
            <a:r>
              <a:rPr sz="2400" spc="-10" dirty="0">
                <a:latin typeface="Times New Roman"/>
                <a:cs typeface="Times New Roman"/>
              </a:rPr>
              <a:t>«Обыкновенного </a:t>
            </a:r>
            <a:r>
              <a:rPr sz="2400" spc="-25" dirty="0">
                <a:latin typeface="Times New Roman"/>
                <a:cs typeface="Times New Roman"/>
              </a:rPr>
              <a:t>чуда». 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Как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в 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детстве.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искать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ней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скрытого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смысла. </a:t>
            </a:r>
            <a:r>
              <a:rPr sz="2400" b="1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Сказка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рассказывается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для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того,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чтобы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скрыть,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а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для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того,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чтобы открыть,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казать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во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всю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0" dirty="0">
                <a:solidFill>
                  <a:srgbClr val="FF0000"/>
                </a:solidFill>
                <a:latin typeface="Times New Roman"/>
                <a:cs typeface="Times New Roman"/>
              </a:rPr>
              <a:t>силу,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во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весь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голос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то,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что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думаешь».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7997"/>
          </a:xfrm>
          <a:prstGeom prst="rect">
            <a:avLst/>
          </a:prstGeom>
        </p:spPr>
      </p:pic>
      <p:grpSp>
        <p:nvGrpSpPr>
          <p:cNvPr id="3" name="object 3"/>
          <p:cNvGrpSpPr/>
          <p:nvPr/>
        </p:nvGrpSpPr>
        <p:grpSpPr>
          <a:xfrm>
            <a:off x="3025139" y="176784"/>
            <a:ext cx="5276215" cy="4032885"/>
            <a:chOff x="3025139" y="176784"/>
            <a:chExt cx="5276215" cy="4032885"/>
          </a:xfrm>
        </p:grpSpPr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3025139" y="176784"/>
              <a:ext cx="5276088" cy="4032503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220211" y="371855"/>
              <a:ext cx="4687824" cy="344424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2275713" y="4385564"/>
            <a:ext cx="4284980" cy="14890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56845" marR="148590" algn="ctr">
              <a:lnSpc>
                <a:spcPct val="100000"/>
              </a:lnSpc>
              <a:spcBef>
                <a:spcPts val="100"/>
              </a:spcBef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« Я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Степка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Растрепка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– хрю, </a:t>
            </a:r>
            <a:r>
              <a:rPr sz="2400" b="1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Я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свиньям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похлебку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варю,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Нет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мире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меня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грязней,</a:t>
            </a:r>
            <a:endParaRPr sz="24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Не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веришь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–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спроси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у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свиней».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1990089" y="848359"/>
            <a:ext cx="104711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п</a:t>
            </a:r>
            <a:r>
              <a:rPr sz="2000" spc="-2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ло</a:t>
            </a:r>
            <a:r>
              <a:rPr sz="2000" spc="-5" dirty="0">
                <a:latin typeface="Times New Roman"/>
                <a:cs typeface="Times New Roman"/>
              </a:rPr>
              <a:t>вине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1930654" y="1152855"/>
            <a:ext cx="1106805" cy="3314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972819" algn="l"/>
              </a:tabLst>
            </a:pPr>
            <a:r>
              <a:rPr sz="2000" spc="-5" dirty="0">
                <a:latin typeface="Times New Roman"/>
                <a:cs typeface="Times New Roman"/>
              </a:rPr>
              <a:t>вышл</a:t>
            </a:r>
            <a:r>
              <a:rPr sz="2000" dirty="0">
                <a:latin typeface="Times New Roman"/>
                <a:cs typeface="Times New Roman"/>
              </a:rPr>
              <a:t>и	в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pc="-5" dirty="0"/>
              <a:t>Во</a:t>
            </a:r>
            <a:r>
              <a:rPr dirty="0"/>
              <a:t> </a:t>
            </a:r>
            <a:r>
              <a:rPr spc="-15" dirty="0"/>
              <a:t>второй </a:t>
            </a:r>
            <a:r>
              <a:rPr spc="-10" dirty="0"/>
              <a:t> </a:t>
            </a:r>
            <a:r>
              <a:rPr spc="-5" dirty="0"/>
              <a:t>20-х</a:t>
            </a:r>
            <a:r>
              <a:rPr dirty="0"/>
              <a:t> </a:t>
            </a:r>
            <a:r>
              <a:rPr spc="-25" dirty="0"/>
              <a:t>годов </a:t>
            </a:r>
            <a:r>
              <a:rPr spc="-20" dirty="0"/>
              <a:t> </a:t>
            </a:r>
            <a:r>
              <a:rPr spc="-5" dirty="0"/>
              <a:t>свет</a:t>
            </a:r>
            <a:r>
              <a:rPr spc="270" dirty="0"/>
              <a:t> </a:t>
            </a:r>
            <a:r>
              <a:rPr spc="-5" dirty="0"/>
              <a:t>сказки</a:t>
            </a:r>
          </a:p>
        </p:txBody>
      </p:sp>
      <p:sp>
        <p:nvSpPr>
          <p:cNvPr id="10" name="object 10"/>
          <p:cNvSpPr txBox="1"/>
          <p:nvPr/>
        </p:nvSpPr>
        <p:spPr>
          <a:xfrm>
            <a:off x="1956561" y="1458213"/>
            <a:ext cx="1082675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313055" algn="l"/>
              </a:tabLst>
            </a:pPr>
            <a:r>
              <a:rPr sz="2000" dirty="0">
                <a:latin typeface="Times New Roman"/>
                <a:cs typeface="Times New Roman"/>
              </a:rPr>
              <a:t>o	</a:t>
            </a:r>
            <a:r>
              <a:rPr sz="2000" spc="-30" dirty="0">
                <a:latin typeface="Times New Roman"/>
                <a:cs typeface="Times New Roman"/>
              </a:rPr>
              <a:t>С</a:t>
            </a:r>
            <a:r>
              <a:rPr sz="2000" dirty="0">
                <a:latin typeface="Times New Roman"/>
                <a:cs typeface="Times New Roman"/>
              </a:rPr>
              <a:t>теп</a:t>
            </a:r>
            <a:r>
              <a:rPr sz="2000" spc="-6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е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452424" y="1763013"/>
            <a:ext cx="2585085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Растрепке.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330835" algn="l"/>
                <a:tab pos="879475" algn="l"/>
                <a:tab pos="1610995" algn="l"/>
              </a:tabLst>
            </a:pPr>
            <a:r>
              <a:rPr sz="2000" dirty="0">
                <a:latin typeface="Times New Roman"/>
                <a:cs typeface="Times New Roman"/>
              </a:rPr>
              <a:t>В	</a:t>
            </a:r>
            <a:r>
              <a:rPr sz="2000" spc="-5" dirty="0">
                <a:latin typeface="Times New Roman"/>
                <a:cs typeface="Times New Roman"/>
              </a:rPr>
              <a:t>ни</a:t>
            </a:r>
            <a:r>
              <a:rPr sz="2000" dirty="0">
                <a:latin typeface="Times New Roman"/>
                <a:cs typeface="Times New Roman"/>
              </a:rPr>
              <a:t>х	ле</a:t>
            </a:r>
            <a:r>
              <a:rPr sz="2000" spc="-15" dirty="0">
                <a:latin typeface="Times New Roman"/>
                <a:cs typeface="Times New Roman"/>
              </a:rPr>
              <a:t>г</a:t>
            </a:r>
            <a:r>
              <a:rPr sz="2000" spc="-10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о	з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метить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2316607" y="2982595"/>
            <a:ext cx="72009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imes New Roman"/>
                <a:cs typeface="Times New Roman"/>
              </a:rPr>
              <a:t>с</a:t>
            </a:r>
            <a:r>
              <a:rPr sz="2000" spc="-4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15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ок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452424" y="2372613"/>
            <a:ext cx="2583815" cy="124587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1781810" algn="l"/>
                <a:tab pos="2335530" algn="l"/>
              </a:tabLst>
            </a:pPr>
            <a:r>
              <a:rPr sz="2000" dirty="0">
                <a:latin typeface="Times New Roman"/>
                <a:cs typeface="Times New Roman"/>
              </a:rPr>
              <a:t>завис</a:t>
            </a:r>
            <a:r>
              <a:rPr sz="2000" spc="-15" dirty="0">
                <a:latin typeface="Times New Roman"/>
                <a:cs typeface="Times New Roman"/>
              </a:rPr>
              <a:t>и</a:t>
            </a:r>
            <a:r>
              <a:rPr sz="2000" dirty="0">
                <a:latin typeface="Times New Roman"/>
                <a:cs typeface="Times New Roman"/>
              </a:rPr>
              <a:t>м</a:t>
            </a:r>
            <a:r>
              <a:rPr sz="2000" spc="5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сть	и	</a:t>
            </a:r>
            <a:r>
              <a:rPr sz="2000" spc="-20" dirty="0">
                <a:latin typeface="Times New Roman"/>
                <a:cs typeface="Times New Roman"/>
              </a:rPr>
              <a:t>от</a:t>
            </a:r>
            <a:endParaRPr sz="20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tabLst>
                <a:tab pos="1901189" algn="l"/>
                <a:tab pos="2336800" algn="l"/>
              </a:tabLst>
            </a:pPr>
            <a:r>
              <a:rPr sz="2000" spc="-10" dirty="0">
                <a:latin typeface="Times New Roman"/>
                <a:cs typeface="Times New Roman"/>
              </a:rPr>
              <a:t>«</a:t>
            </a:r>
            <a:r>
              <a:rPr sz="2000" spc="-55" dirty="0">
                <a:latin typeface="Times New Roman"/>
                <a:cs typeface="Times New Roman"/>
              </a:rPr>
              <a:t>М</a:t>
            </a:r>
            <a:r>
              <a:rPr sz="2000" dirty="0">
                <a:latin typeface="Times New Roman"/>
                <a:cs typeface="Times New Roman"/>
              </a:rPr>
              <a:t>ойд</a:t>
            </a:r>
            <a:r>
              <a:rPr sz="2000" spc="-7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дыр</a:t>
            </a:r>
            <a:r>
              <a:rPr sz="2000" spc="-5" dirty="0">
                <a:latin typeface="Times New Roman"/>
                <a:cs typeface="Times New Roman"/>
              </a:rPr>
              <a:t>а</a:t>
            </a:r>
            <a:r>
              <a:rPr sz="2000" spc="-20" dirty="0">
                <a:latin typeface="Times New Roman"/>
                <a:cs typeface="Times New Roman"/>
              </a:rPr>
              <a:t>»</a:t>
            </a:r>
            <a:r>
              <a:rPr sz="2000" dirty="0">
                <a:latin typeface="Times New Roman"/>
                <a:cs typeface="Times New Roman"/>
              </a:rPr>
              <a:t>,	и	</a:t>
            </a:r>
            <a:r>
              <a:rPr sz="2000" spc="-20" dirty="0">
                <a:latin typeface="Times New Roman"/>
                <a:cs typeface="Times New Roman"/>
              </a:rPr>
              <a:t>от</a:t>
            </a:r>
            <a:endParaRPr sz="2000">
              <a:latin typeface="Times New Roman"/>
              <a:cs typeface="Times New Roman"/>
            </a:endParaRPr>
          </a:p>
          <a:p>
            <a:pPr marL="12700" marR="1492250">
              <a:lnSpc>
                <a:spcPct val="100000"/>
              </a:lnSpc>
            </a:pPr>
            <a:r>
              <a:rPr sz="2000" dirty="0">
                <a:latin typeface="Times New Roman"/>
                <a:cs typeface="Times New Roman"/>
              </a:rPr>
              <a:t>ранних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М</a:t>
            </a:r>
            <a:r>
              <a:rPr sz="2000" spc="-1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р</a:t>
            </a:r>
            <a:r>
              <a:rPr sz="2000" spc="5" dirty="0">
                <a:latin typeface="Times New Roman"/>
                <a:cs typeface="Times New Roman"/>
              </a:rPr>
              <a:t>ш</a:t>
            </a:r>
            <a:r>
              <a:rPr sz="2000" dirty="0">
                <a:latin typeface="Times New Roman"/>
                <a:cs typeface="Times New Roman"/>
              </a:rPr>
              <a:t>а</a:t>
            </a:r>
            <a:r>
              <a:rPr sz="2000" spc="-40" dirty="0">
                <a:latin typeface="Times New Roman"/>
                <a:cs typeface="Times New Roman"/>
              </a:rPr>
              <a:t>к</a:t>
            </a:r>
            <a:r>
              <a:rPr sz="2000" dirty="0">
                <a:latin typeface="Times New Roman"/>
                <a:cs typeface="Times New Roman"/>
              </a:rPr>
              <a:t>а.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879591" y="737616"/>
            <a:ext cx="3150235" cy="4511040"/>
            <a:chOff x="5879591" y="737616"/>
            <a:chExt cx="3150235" cy="45110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879591" y="737616"/>
              <a:ext cx="3150108" cy="4511039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6074663" y="932688"/>
              <a:ext cx="2561843" cy="3922776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68248" y="671321"/>
            <a:ext cx="5059045" cy="7575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  <a:tabLst>
                <a:tab pos="1057910" algn="l"/>
                <a:tab pos="1484630" algn="l"/>
                <a:tab pos="1901189" algn="l"/>
                <a:tab pos="3067050" algn="l"/>
                <a:tab pos="3356610" algn="l"/>
                <a:tab pos="4729480" algn="l"/>
                <a:tab pos="4763135" algn="l"/>
              </a:tabLst>
            </a:pPr>
            <a:r>
              <a:rPr sz="2400" dirty="0">
                <a:latin typeface="Times New Roman"/>
                <a:cs typeface="Times New Roman"/>
              </a:rPr>
              <a:t>С</a:t>
            </a:r>
            <a:r>
              <a:rPr sz="2400" spc="-4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аз</a:t>
            </a:r>
            <a:r>
              <a:rPr sz="2400" spc="-40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а	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«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Д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а	бр</a:t>
            </a:r>
            <a:r>
              <a:rPr sz="2400" b="1" spc="-65" dirty="0">
                <a:solidFill>
                  <a:srgbClr val="FF0000"/>
                </a:solidFill>
                <a:latin typeface="Times New Roman"/>
                <a:cs typeface="Times New Roman"/>
              </a:rPr>
              <a:t>а</a:t>
            </a:r>
            <a:r>
              <a:rPr sz="2400" b="1" spc="15" dirty="0">
                <a:solidFill>
                  <a:srgbClr val="FF0000"/>
                </a:solidFill>
                <a:latin typeface="Times New Roman"/>
                <a:cs typeface="Times New Roman"/>
              </a:rPr>
              <a:t>т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а»</a:t>
            </a:r>
            <a:r>
              <a:rPr sz="2400" b="1" dirty="0">
                <a:latin typeface="Times New Roman"/>
                <a:cs typeface="Times New Roman"/>
              </a:rPr>
              <a:t>,	</a:t>
            </a:r>
            <a:r>
              <a:rPr sz="2400" spc="-5" dirty="0">
                <a:latin typeface="Times New Roman"/>
                <a:cs typeface="Times New Roman"/>
              </a:rPr>
              <a:t>н</a:t>
            </a:r>
            <a:r>
              <a:rPr sz="2400" spc="-35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пи</a:t>
            </a:r>
            <a:r>
              <a:rPr sz="2400" spc="2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анн</a:t>
            </a:r>
            <a:r>
              <a:rPr sz="2400" spc="10" dirty="0">
                <a:latin typeface="Times New Roman"/>
                <a:cs typeface="Times New Roman"/>
              </a:rPr>
              <a:t>а</a:t>
            </a:r>
            <a:r>
              <a:rPr sz="2400" dirty="0">
                <a:latin typeface="Times New Roman"/>
                <a:cs typeface="Times New Roman"/>
              </a:rPr>
              <a:t>я	по  м</a:t>
            </a:r>
            <a:r>
              <a:rPr sz="2400" spc="-35" dirty="0">
                <a:latin typeface="Times New Roman"/>
                <a:cs typeface="Times New Roman"/>
              </a:rPr>
              <a:t>о</a:t>
            </a:r>
            <a:r>
              <a:rPr sz="2400" dirty="0">
                <a:latin typeface="Times New Roman"/>
                <a:cs typeface="Times New Roman"/>
              </a:rPr>
              <a:t>ти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dirty="0">
                <a:latin typeface="Times New Roman"/>
                <a:cs typeface="Times New Roman"/>
              </a:rPr>
              <a:t>ам	«</a:t>
            </a:r>
            <a:r>
              <a:rPr sz="2400" spc="-60" dirty="0">
                <a:latin typeface="Times New Roman"/>
                <a:cs typeface="Times New Roman"/>
              </a:rPr>
              <a:t>М</a:t>
            </a:r>
            <a:r>
              <a:rPr sz="2400" dirty="0">
                <a:latin typeface="Times New Roman"/>
                <a:cs typeface="Times New Roman"/>
              </a:rPr>
              <a:t>ороз</a:t>
            </a:r>
            <a:r>
              <a:rPr sz="2400" spc="-125" dirty="0">
                <a:latin typeface="Times New Roman"/>
                <a:cs typeface="Times New Roman"/>
              </a:rPr>
              <a:t>к</a:t>
            </a:r>
            <a:r>
              <a:rPr sz="2400" dirty="0">
                <a:latin typeface="Times New Roman"/>
                <a:cs typeface="Times New Roman"/>
              </a:rPr>
              <a:t>о»,		</a:t>
            </a:r>
            <a:r>
              <a:rPr sz="2400" spc="-40" dirty="0">
                <a:latin typeface="Times New Roman"/>
                <a:cs typeface="Times New Roman"/>
              </a:rPr>
              <a:t>о</a:t>
            </a:r>
            <a:r>
              <a:rPr sz="2400" spc="-65" dirty="0">
                <a:latin typeface="Times New Roman"/>
                <a:cs typeface="Times New Roman"/>
              </a:rPr>
              <a:t>т</a:t>
            </a:r>
            <a:r>
              <a:rPr sz="2400" spc="10" dirty="0">
                <a:latin typeface="Times New Roman"/>
                <a:cs typeface="Times New Roman"/>
              </a:rPr>
              <a:t>л</a:t>
            </a:r>
            <a:r>
              <a:rPr sz="2400" spc="-5" dirty="0">
                <a:latin typeface="Times New Roman"/>
                <a:cs typeface="Times New Roman"/>
              </a:rPr>
              <a:t>ичн</a:t>
            </a:r>
            <a:r>
              <a:rPr sz="2400" dirty="0">
                <a:latin typeface="Times New Roman"/>
                <a:cs typeface="Times New Roman"/>
              </a:rPr>
              <a:t>а		</a:t>
            </a:r>
            <a:r>
              <a:rPr sz="2400" spc="-25" dirty="0">
                <a:latin typeface="Times New Roman"/>
                <a:cs typeface="Times New Roman"/>
              </a:rPr>
              <a:t>от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568248" y="1403096"/>
            <a:ext cx="3707129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2569845" algn="l"/>
                <a:tab pos="3111500" algn="l"/>
              </a:tabLst>
            </a:pPr>
            <a:r>
              <a:rPr sz="2400" spc="-15" dirty="0">
                <a:latin typeface="Times New Roman"/>
                <a:cs typeface="Times New Roman"/>
              </a:rPr>
              <a:t>первоисточника		</a:t>
            </a:r>
            <a:r>
              <a:rPr sz="2400" dirty="0">
                <a:latin typeface="Times New Roman"/>
                <a:cs typeface="Times New Roman"/>
              </a:rPr>
              <a:t>–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</a:t>
            </a:r>
            <a:r>
              <a:rPr sz="2400" spc="-20" dirty="0">
                <a:latin typeface="Times New Roman"/>
                <a:cs typeface="Times New Roman"/>
              </a:rPr>
              <a:t>в</a:t>
            </a:r>
            <a:r>
              <a:rPr sz="2400" spc="60" dirty="0">
                <a:latin typeface="Times New Roman"/>
                <a:cs typeface="Times New Roman"/>
              </a:rPr>
              <a:t>е</a:t>
            </a:r>
            <a:r>
              <a:rPr sz="2400" dirty="0">
                <a:latin typeface="Times New Roman"/>
                <a:cs typeface="Times New Roman"/>
              </a:rPr>
              <a:t>ст</a:t>
            </a:r>
            <a:r>
              <a:rPr sz="2400" spc="-20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о</a:t>
            </a:r>
            <a:r>
              <a:rPr sz="2400" spc="-45" dirty="0">
                <a:latin typeface="Times New Roman"/>
                <a:cs typeface="Times New Roman"/>
              </a:rPr>
              <a:t>в</a:t>
            </a:r>
            <a:r>
              <a:rPr sz="2400" spc="10" dirty="0">
                <a:latin typeface="Times New Roman"/>
                <a:cs typeface="Times New Roman"/>
              </a:rPr>
              <a:t>а</a:t>
            </a:r>
            <a:r>
              <a:rPr sz="2400" spc="-5" dirty="0">
                <a:latin typeface="Times New Roman"/>
                <a:cs typeface="Times New Roman"/>
              </a:rPr>
              <a:t>ни</a:t>
            </a:r>
            <a:r>
              <a:rPr sz="2400" dirty="0">
                <a:latin typeface="Times New Roman"/>
                <a:cs typeface="Times New Roman"/>
              </a:rPr>
              <a:t>ю	</a:t>
            </a:r>
            <a:r>
              <a:rPr sz="2400" spc="-5" dirty="0">
                <a:latin typeface="Times New Roman"/>
                <a:cs typeface="Times New Roman"/>
              </a:rPr>
              <a:t>приданы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4826889" y="1403096"/>
            <a:ext cx="801370" cy="756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3335">
              <a:lnSpc>
                <a:spcPct val="100000"/>
              </a:lnSpc>
              <a:spcBef>
                <a:spcPts val="100"/>
              </a:spcBef>
            </a:pPr>
            <a:r>
              <a:rPr sz="2400" spc="-20" dirty="0">
                <a:latin typeface="Times New Roman"/>
                <a:cs typeface="Times New Roman"/>
              </a:rPr>
              <a:t>в</a:t>
            </a:r>
            <a:r>
              <a:rPr sz="2400" spc="20" dirty="0">
                <a:latin typeface="Times New Roman"/>
                <a:cs typeface="Times New Roman"/>
              </a:rPr>
              <a:t>с</a:t>
            </a:r>
            <a:r>
              <a:rPr sz="2400" dirty="0">
                <a:latin typeface="Times New Roman"/>
                <a:cs typeface="Times New Roman"/>
              </a:rPr>
              <a:t>ему  че</a:t>
            </a:r>
            <a:r>
              <a:rPr sz="2400" spc="-30" dirty="0">
                <a:latin typeface="Times New Roman"/>
                <a:cs typeface="Times New Roman"/>
              </a:rPr>
              <a:t>р</a:t>
            </a:r>
            <a:r>
              <a:rPr sz="2400" dirty="0">
                <a:latin typeface="Times New Roman"/>
                <a:cs typeface="Times New Roman"/>
              </a:rPr>
              <a:t>ты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68248" y="2134311"/>
            <a:ext cx="5062220" cy="405002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современной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реальности.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400" spc="-20" dirty="0">
                <a:latin typeface="Times New Roman"/>
                <a:cs typeface="Times New Roman"/>
              </a:rPr>
              <a:t>Композиция </a:t>
            </a:r>
            <a:r>
              <a:rPr sz="2400" spc="-10" dirty="0">
                <a:latin typeface="Times New Roman"/>
                <a:cs typeface="Times New Roman"/>
              </a:rPr>
              <a:t>достаточно </a:t>
            </a:r>
            <a:r>
              <a:rPr sz="2400" dirty="0">
                <a:latin typeface="Times New Roman"/>
                <a:cs typeface="Times New Roman"/>
              </a:rPr>
              <a:t>традиционна,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15" dirty="0">
                <a:latin typeface="Times New Roman"/>
                <a:cs typeface="Times New Roman"/>
              </a:rPr>
              <a:t>есть</a:t>
            </a:r>
            <a:r>
              <a:rPr sz="2400" spc="2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ней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зачин:</a:t>
            </a:r>
            <a:r>
              <a:rPr sz="2400" spc="-10" dirty="0"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«Деревья 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разговаривать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умеют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и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стоят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на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месте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как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вкопанные,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но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все-таки </a:t>
            </a:r>
            <a:r>
              <a:rPr sz="2400" b="1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они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живые.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Они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дышат»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-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нравоучительная развязка:</a:t>
            </a:r>
            <a:endParaRPr sz="2400">
              <a:latin typeface="Times New Roman"/>
              <a:cs typeface="Times New Roman"/>
            </a:endParaRPr>
          </a:p>
          <a:p>
            <a:pPr marL="12700" marR="6350" algn="just">
              <a:lnSpc>
                <a:spcPct val="100000"/>
              </a:lnSpc>
            </a:pP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«С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горя 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люди седеют,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а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от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радости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седина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исчезает,</a:t>
            </a:r>
            <a:r>
              <a:rPr sz="24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35" dirty="0">
                <a:solidFill>
                  <a:srgbClr val="FF0000"/>
                </a:solidFill>
                <a:latin typeface="Times New Roman"/>
                <a:cs typeface="Times New Roman"/>
              </a:rPr>
              <a:t>тает,</a:t>
            </a:r>
            <a:r>
              <a:rPr sz="2400" b="1" spc="-3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как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иней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на </a:t>
            </a:r>
            <a:r>
              <a:rPr sz="2400" b="1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солнце. Это,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правда,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бывает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очень-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очень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редко,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но</a:t>
            </a:r>
            <a:r>
              <a:rPr sz="2400" b="1" spc="1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все-таки 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бывает».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39495" y="518159"/>
            <a:ext cx="3816350" cy="5439410"/>
            <a:chOff x="539495" y="518159"/>
            <a:chExt cx="3816350" cy="543941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39495" y="518159"/>
              <a:ext cx="3816096" cy="5439156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34567" y="713231"/>
              <a:ext cx="3227832" cy="4850892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355338" y="570991"/>
            <a:ext cx="3978275" cy="490410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5"/>
              </a:spcBef>
            </a:pPr>
            <a:r>
              <a:rPr sz="2000" spc="-5" dirty="0">
                <a:latin typeface="Times New Roman"/>
                <a:cs typeface="Times New Roman"/>
              </a:rPr>
              <a:t>Идея</a:t>
            </a:r>
            <a:r>
              <a:rPr sz="2000" dirty="0">
                <a:latin typeface="Times New Roman"/>
                <a:cs typeface="Times New Roman"/>
              </a:rPr>
              <a:t> известнейшей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«Сказки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о </a:t>
            </a:r>
            <a:r>
              <a:rPr sz="2000" b="1" spc="-4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потерянном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времени» </a:t>
            </a:r>
            <a:r>
              <a:rPr sz="2000" dirty="0">
                <a:latin typeface="Times New Roman"/>
                <a:cs typeface="Times New Roman"/>
              </a:rPr>
              <a:t>резонна: </a:t>
            </a:r>
            <a:r>
              <a:rPr sz="2000" spc="-5" dirty="0">
                <a:latin typeface="Times New Roman"/>
                <a:cs typeface="Times New Roman"/>
              </a:rPr>
              <a:t>не </a:t>
            </a:r>
            <a:r>
              <a:rPr sz="2000" dirty="0">
                <a:latin typeface="Times New Roman"/>
                <a:cs typeface="Times New Roman"/>
              </a:rPr>
              <a:t> теряй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времени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даже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в</a:t>
            </a:r>
            <a:r>
              <a:rPr sz="2000" spc="50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детстве,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чтобы</a:t>
            </a:r>
            <a:r>
              <a:rPr sz="2000" spc="-5" dirty="0">
                <a:latin typeface="Times New Roman"/>
                <a:cs typeface="Times New Roman"/>
              </a:rPr>
              <a:t> не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превратиться</a:t>
            </a:r>
            <a:r>
              <a:rPr sz="2000" dirty="0">
                <a:latin typeface="Times New Roman"/>
                <a:cs typeface="Times New Roman"/>
              </a:rPr>
              <a:t> в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старика 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задолго</a:t>
            </a:r>
            <a:r>
              <a:rPr sz="2000" spc="-20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10" dirty="0">
                <a:latin typeface="Times New Roman"/>
                <a:cs typeface="Times New Roman"/>
              </a:rPr>
              <a:t>старости.</a:t>
            </a:r>
            <a:endParaRPr sz="2000">
              <a:latin typeface="Times New Roman"/>
              <a:cs typeface="Times New Roman"/>
            </a:endParaRPr>
          </a:p>
          <a:p>
            <a:pPr marL="12700" marR="7620" algn="just">
              <a:lnSpc>
                <a:spcPct val="100000"/>
              </a:lnSpc>
              <a:tabLst>
                <a:tab pos="2993390" algn="l"/>
              </a:tabLst>
            </a:pPr>
            <a:r>
              <a:rPr sz="2000" spc="-5" dirty="0">
                <a:latin typeface="Times New Roman"/>
                <a:cs typeface="Times New Roman"/>
              </a:rPr>
              <a:t>Четверо злых </a:t>
            </a:r>
            <a:r>
              <a:rPr sz="2000" spc="-15" dirty="0">
                <a:latin typeface="Times New Roman"/>
                <a:cs typeface="Times New Roman"/>
              </a:rPr>
              <a:t>волшебников </a:t>
            </a:r>
            <a:r>
              <a:rPr sz="2000" dirty="0">
                <a:latin typeface="Times New Roman"/>
                <a:cs typeface="Times New Roman"/>
              </a:rPr>
              <a:t>решили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вернуть </a:t>
            </a:r>
            <a:r>
              <a:rPr sz="2000" dirty="0">
                <a:latin typeface="Times New Roman"/>
                <a:cs typeface="Times New Roman"/>
              </a:rPr>
              <a:t>себе </a:t>
            </a:r>
            <a:r>
              <a:rPr sz="2000" spc="-5" dirty="0">
                <a:latin typeface="Times New Roman"/>
                <a:cs typeface="Times New Roman"/>
              </a:rPr>
              <a:t>молодость. </a:t>
            </a:r>
            <a:r>
              <a:rPr sz="2000" dirty="0">
                <a:latin typeface="Times New Roman"/>
                <a:cs typeface="Times New Roman"/>
              </a:rPr>
              <a:t>Оказалось,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дело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это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dirty="0">
                <a:latin typeface="Times New Roman"/>
                <a:cs typeface="Times New Roman"/>
              </a:rPr>
              <a:t>нехитрое.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Достаточно </a:t>
            </a:r>
            <a:r>
              <a:rPr sz="2000" spc="-484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найти </a:t>
            </a:r>
            <a:r>
              <a:rPr sz="2000" spc="-10" dirty="0">
                <a:latin typeface="Times New Roman"/>
                <a:cs typeface="Times New Roman"/>
              </a:rPr>
              <a:t>нескольких</a:t>
            </a:r>
            <a:r>
              <a:rPr sz="2000" spc="-5" dirty="0">
                <a:latin typeface="Times New Roman"/>
                <a:cs typeface="Times New Roman"/>
              </a:rPr>
              <a:t> юных лентяев</a:t>
            </a:r>
            <a:r>
              <a:rPr sz="2000" dirty="0">
                <a:latin typeface="Times New Roman"/>
                <a:cs typeface="Times New Roman"/>
              </a:rPr>
              <a:t> и 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15" dirty="0">
                <a:latin typeface="Times New Roman"/>
                <a:cs typeface="Times New Roman"/>
              </a:rPr>
              <a:t>в</a:t>
            </a:r>
            <a:r>
              <a:rPr sz="2000" spc="50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сп</a:t>
            </a:r>
            <a:r>
              <a:rPr sz="2000" spc="-25" dirty="0">
                <a:latin typeface="Times New Roman"/>
                <a:cs typeface="Times New Roman"/>
              </a:rPr>
              <a:t>о</a:t>
            </a:r>
            <a:r>
              <a:rPr sz="2000" dirty="0">
                <a:latin typeface="Times New Roman"/>
                <a:cs typeface="Times New Roman"/>
              </a:rPr>
              <a:t>ль</a:t>
            </a:r>
            <a:r>
              <a:rPr sz="2000" spc="-20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о</a:t>
            </a:r>
            <a:r>
              <a:rPr sz="2000" spc="-30" dirty="0">
                <a:latin typeface="Times New Roman"/>
                <a:cs typeface="Times New Roman"/>
              </a:rPr>
              <a:t>в</a:t>
            </a:r>
            <a:r>
              <a:rPr sz="2000" spc="-50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т</a:t>
            </a:r>
            <a:r>
              <a:rPr sz="2000" spc="-15" dirty="0">
                <a:latin typeface="Times New Roman"/>
                <a:cs typeface="Times New Roman"/>
              </a:rPr>
              <a:t>ь</a:t>
            </a:r>
            <a:r>
              <a:rPr sz="2000" dirty="0">
                <a:latin typeface="Times New Roman"/>
                <a:cs typeface="Times New Roman"/>
              </a:rPr>
              <a:t>ся	</a:t>
            </a:r>
            <a:r>
              <a:rPr sz="2000" spc="-25" dirty="0">
                <a:latin typeface="Times New Roman"/>
                <a:cs typeface="Times New Roman"/>
              </a:rPr>
              <a:t>б</a:t>
            </a:r>
            <a:r>
              <a:rPr sz="2000" spc="20" dirty="0">
                <a:latin typeface="Times New Roman"/>
                <a:cs typeface="Times New Roman"/>
              </a:rPr>
              <a:t>е</a:t>
            </a:r>
            <a:r>
              <a:rPr sz="2000" spc="-50" dirty="0">
                <a:latin typeface="Times New Roman"/>
                <a:cs typeface="Times New Roman"/>
              </a:rPr>
              <a:t>з</a:t>
            </a:r>
            <a:r>
              <a:rPr sz="2000" dirty="0">
                <a:latin typeface="Times New Roman"/>
                <a:cs typeface="Times New Roman"/>
              </a:rPr>
              <a:t>д</a:t>
            </a:r>
            <a:r>
              <a:rPr sz="2000" spc="-15" dirty="0">
                <a:latin typeface="Times New Roman"/>
                <a:cs typeface="Times New Roman"/>
              </a:rPr>
              <a:t>а</a:t>
            </a:r>
            <a:r>
              <a:rPr sz="2000" dirty="0">
                <a:latin typeface="Times New Roman"/>
                <a:cs typeface="Times New Roman"/>
              </a:rPr>
              <a:t>рно  </a:t>
            </a:r>
            <a:r>
              <a:rPr sz="2000" spc="-5" dirty="0">
                <a:latin typeface="Times New Roman"/>
                <a:cs typeface="Times New Roman"/>
              </a:rPr>
              <a:t>растраченным</a:t>
            </a:r>
            <a:r>
              <a:rPr sz="2000" spc="-10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ими </a:t>
            </a:r>
            <a:r>
              <a:rPr sz="2000" dirty="0">
                <a:latin typeface="Times New Roman"/>
                <a:cs typeface="Times New Roman"/>
              </a:rPr>
              <a:t>временем.</a:t>
            </a:r>
            <a:endParaRPr sz="20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  <a:spcBef>
                <a:spcPts val="5"/>
              </a:spcBef>
            </a:pPr>
            <a:r>
              <a:rPr sz="2000" dirty="0">
                <a:latin typeface="Times New Roman"/>
                <a:cs typeface="Times New Roman"/>
              </a:rPr>
              <a:t>Для</a:t>
            </a:r>
            <a:r>
              <a:rPr sz="2000" spc="5" dirty="0">
                <a:latin typeface="Times New Roman"/>
                <a:cs typeface="Times New Roman"/>
              </a:rPr>
              <a:t> </a:t>
            </a:r>
            <a:r>
              <a:rPr sz="2000" spc="-20" dirty="0">
                <a:latin typeface="Times New Roman"/>
                <a:cs typeface="Times New Roman"/>
              </a:rPr>
              <a:t>маленького</a:t>
            </a:r>
            <a:r>
              <a:rPr sz="2000" spc="-15" dirty="0">
                <a:latin typeface="Times New Roman"/>
                <a:cs typeface="Times New Roman"/>
              </a:rPr>
              <a:t> </a:t>
            </a:r>
            <a:r>
              <a:rPr sz="2000" spc="-5" dirty="0">
                <a:latin typeface="Times New Roman"/>
                <a:cs typeface="Times New Roman"/>
              </a:rPr>
              <a:t>читателя</a:t>
            </a:r>
            <a:r>
              <a:rPr sz="2000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сказка </a:t>
            </a:r>
            <a:r>
              <a:rPr sz="2000" spc="-5" dirty="0">
                <a:latin typeface="Times New Roman"/>
                <a:cs typeface="Times New Roman"/>
              </a:rPr>
              <a:t> </a:t>
            </a:r>
            <a:r>
              <a:rPr sz="2000" spc="-10" dirty="0">
                <a:latin typeface="Times New Roman"/>
                <a:cs typeface="Times New Roman"/>
              </a:rPr>
              <a:t>содержит </a:t>
            </a:r>
            <a:r>
              <a:rPr sz="2000" spc="-30" dirty="0">
                <a:latin typeface="Times New Roman"/>
                <a:cs typeface="Times New Roman"/>
              </a:rPr>
              <a:t>мудрую </a:t>
            </a:r>
            <a:r>
              <a:rPr sz="2000" dirty="0">
                <a:latin typeface="Times New Roman"/>
                <a:cs typeface="Times New Roman"/>
              </a:rPr>
              <a:t>мысль: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«…но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ты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помни: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 человек,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который </a:t>
            </a:r>
            <a:r>
              <a:rPr sz="2000" b="1" spc="-484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понапрасну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теряет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время, 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сам </a:t>
            </a:r>
            <a:r>
              <a:rPr sz="20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не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spc="-25" dirty="0">
                <a:solidFill>
                  <a:srgbClr val="FF0000"/>
                </a:solidFill>
                <a:latin typeface="Times New Roman"/>
                <a:cs typeface="Times New Roman"/>
              </a:rPr>
              <a:t>замечает, </a:t>
            </a:r>
            <a:r>
              <a:rPr sz="20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как</a:t>
            </a:r>
            <a:r>
              <a:rPr sz="2000" b="1" spc="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000" b="1" dirty="0">
                <a:solidFill>
                  <a:srgbClr val="FF0000"/>
                </a:solidFill>
                <a:latin typeface="Times New Roman"/>
                <a:cs typeface="Times New Roman"/>
              </a:rPr>
              <a:t>стареет».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553212" y="729995"/>
            <a:ext cx="3176270" cy="4533900"/>
            <a:chOff x="553212" y="729995"/>
            <a:chExt cx="3176270" cy="4533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53212" y="729995"/>
              <a:ext cx="3176016" cy="453390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48284" y="925067"/>
              <a:ext cx="2587752" cy="3945635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3633978" y="640841"/>
            <a:ext cx="4969510" cy="478155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latin typeface="Times New Roman"/>
                <a:cs typeface="Times New Roman"/>
              </a:rPr>
              <a:t>С детских лет </a:t>
            </a:r>
            <a:r>
              <a:rPr sz="2400" spc="-10" dirty="0">
                <a:latin typeface="Times New Roman"/>
                <a:cs typeface="Times New Roman"/>
              </a:rPr>
              <a:t>каждый </a:t>
            </a:r>
            <a:r>
              <a:rPr sz="2400" spc="-5" dirty="0">
                <a:latin typeface="Times New Roman"/>
                <a:cs typeface="Times New Roman"/>
              </a:rPr>
              <a:t>из нас </a:t>
            </a:r>
            <a:r>
              <a:rPr sz="2400" spc="-10" dirty="0">
                <a:latin typeface="Times New Roman"/>
                <a:cs typeface="Times New Roman"/>
              </a:rPr>
              <a:t>помнит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хитрого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5" dirty="0">
                <a:latin typeface="Times New Roman"/>
                <a:cs typeface="Times New Roman"/>
              </a:rPr>
              <a:t>отважного </a:t>
            </a:r>
            <a:r>
              <a:rPr sz="2400" spc="-35" dirty="0">
                <a:latin typeface="Times New Roman"/>
                <a:cs typeface="Times New Roman"/>
              </a:rPr>
              <a:t>Кота</a:t>
            </a:r>
            <a:r>
              <a:rPr sz="2400" spc="53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10" dirty="0">
                <a:latin typeface="Times New Roman"/>
                <a:cs typeface="Times New Roman"/>
              </a:rPr>
              <a:t>сапогах </a:t>
            </a:r>
            <a:r>
              <a:rPr sz="2400" spc="-5" dirty="0">
                <a:latin typeface="Times New Roman"/>
                <a:cs typeface="Times New Roman"/>
              </a:rPr>
              <a:t> из </a:t>
            </a:r>
            <a:r>
              <a:rPr sz="2400" spc="-10" dirty="0">
                <a:latin typeface="Times New Roman"/>
                <a:cs typeface="Times New Roman"/>
              </a:rPr>
              <a:t>сказки </a:t>
            </a:r>
            <a:r>
              <a:rPr sz="2400" spc="-5" dirty="0">
                <a:latin typeface="Times New Roman"/>
                <a:cs typeface="Times New Roman"/>
              </a:rPr>
              <a:t>Ш.Перро. Но </a:t>
            </a:r>
            <a:r>
              <a:rPr sz="2400" spc="15" dirty="0">
                <a:latin typeface="Times New Roman"/>
                <a:cs typeface="Times New Roman"/>
              </a:rPr>
              <a:t>есть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20" dirty="0">
                <a:latin typeface="Times New Roman"/>
                <a:cs typeface="Times New Roman"/>
              </a:rPr>
              <a:t>другой 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ее </a:t>
            </a:r>
            <a:r>
              <a:rPr sz="2400" spc="-30" dirty="0">
                <a:latin typeface="Times New Roman"/>
                <a:cs typeface="Times New Roman"/>
              </a:rPr>
              <a:t>вариант, который </a:t>
            </a:r>
            <a:r>
              <a:rPr sz="2400" dirty="0">
                <a:latin typeface="Times New Roman"/>
                <a:cs typeface="Times New Roman"/>
              </a:rPr>
              <a:t>написал </a:t>
            </a:r>
            <a:r>
              <a:rPr sz="2400" spc="-10" dirty="0">
                <a:latin typeface="Times New Roman"/>
                <a:cs typeface="Times New Roman"/>
              </a:rPr>
              <a:t>Евгений 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Шварц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–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b="1" spc="-15" dirty="0">
                <a:solidFill>
                  <a:srgbClr val="FF0000"/>
                </a:solidFill>
                <a:latin typeface="Times New Roman"/>
                <a:cs typeface="Times New Roman"/>
              </a:rPr>
              <a:t>«Новые</a:t>
            </a:r>
            <a:r>
              <a:rPr sz="2400" b="1" spc="57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10" dirty="0">
                <a:solidFill>
                  <a:srgbClr val="FF0000"/>
                </a:solidFill>
                <a:latin typeface="Times New Roman"/>
                <a:cs typeface="Times New Roman"/>
              </a:rPr>
              <a:t>приключения </a:t>
            </a:r>
            <a:r>
              <a:rPr sz="2400" b="1" spc="-585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кота</a:t>
            </a:r>
            <a:r>
              <a:rPr sz="2400" b="1" spc="2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2400" b="1" dirty="0">
                <a:solidFill>
                  <a:srgbClr val="FF0000"/>
                </a:solidFill>
                <a:latin typeface="Times New Roman"/>
                <a:cs typeface="Times New Roman"/>
              </a:rPr>
              <a:t>в</a:t>
            </a:r>
            <a:r>
              <a:rPr sz="2400" b="1" spc="-5" dirty="0">
                <a:solidFill>
                  <a:srgbClr val="FF0000"/>
                </a:solidFill>
                <a:latin typeface="Times New Roman"/>
                <a:cs typeface="Times New Roman"/>
              </a:rPr>
              <a:t> сапогах».</a:t>
            </a:r>
            <a:endParaRPr sz="240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spc="-55" dirty="0">
                <a:latin typeface="Times New Roman"/>
                <a:cs typeface="Times New Roman"/>
              </a:rPr>
              <a:t>Кот</a:t>
            </a:r>
            <a:r>
              <a:rPr sz="2400" spc="-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единственный,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кто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15" dirty="0">
                <a:latin typeface="Times New Roman"/>
                <a:cs typeface="Times New Roman"/>
              </a:rPr>
              <a:t>согласился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помочь </a:t>
            </a:r>
            <a:r>
              <a:rPr sz="2400" spc="-10" dirty="0">
                <a:latin typeface="Times New Roman"/>
                <a:cs typeface="Times New Roman"/>
              </a:rPr>
              <a:t>капитану</a:t>
            </a:r>
            <a:r>
              <a:rPr sz="2400" spc="-5" dirty="0">
                <a:latin typeface="Times New Roman"/>
                <a:cs typeface="Times New Roman"/>
              </a:rPr>
              <a:t> выяснить </a:t>
            </a:r>
            <a:r>
              <a:rPr sz="2400" spc="-35" dirty="0">
                <a:latin typeface="Times New Roman"/>
                <a:cs typeface="Times New Roman"/>
              </a:rPr>
              <a:t>причину, </a:t>
            </a:r>
            <a:r>
              <a:rPr sz="2400" spc="-3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по</a:t>
            </a:r>
            <a:r>
              <a:rPr sz="2400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которой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spc="-20" dirty="0">
                <a:latin typeface="Times New Roman"/>
                <a:cs typeface="Times New Roman"/>
              </a:rPr>
              <a:t>его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сын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превратился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грубияна,</a:t>
            </a:r>
            <a:r>
              <a:rPr sz="2400" spc="-5" dirty="0">
                <a:latin typeface="Times New Roman"/>
                <a:cs typeface="Times New Roman"/>
              </a:rPr>
              <a:t> </a:t>
            </a:r>
            <a:r>
              <a:rPr sz="2400" spc="-30" dirty="0">
                <a:latin typeface="Times New Roman"/>
                <a:cs typeface="Times New Roman"/>
              </a:rPr>
              <a:t>хулигана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и</a:t>
            </a:r>
            <a:r>
              <a:rPr sz="2400" spc="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просто </a:t>
            </a:r>
            <a:r>
              <a:rPr sz="2400" spc="5" dirty="0">
                <a:latin typeface="Times New Roman"/>
                <a:cs typeface="Times New Roman"/>
              </a:rPr>
              <a:t> несносного </a:t>
            </a:r>
            <a:r>
              <a:rPr sz="2400" spc="-50" dirty="0">
                <a:latin typeface="Times New Roman"/>
                <a:cs typeface="Times New Roman"/>
              </a:rPr>
              <a:t>мальчишку. </a:t>
            </a:r>
            <a:r>
              <a:rPr sz="2400" dirty="0">
                <a:latin typeface="Times New Roman"/>
                <a:cs typeface="Times New Roman"/>
              </a:rPr>
              <a:t>С </a:t>
            </a:r>
            <a:r>
              <a:rPr sz="2400" spc="-10" dirty="0">
                <a:latin typeface="Times New Roman"/>
                <a:cs typeface="Times New Roman"/>
              </a:rPr>
              <a:t>этой </a:t>
            </a:r>
            <a:r>
              <a:rPr sz="2400" spc="-5" dirty="0">
                <a:latin typeface="Times New Roman"/>
                <a:cs typeface="Times New Roman"/>
              </a:rPr>
              <a:t>целью </a:t>
            </a:r>
            <a:r>
              <a:rPr sz="2400" dirty="0">
                <a:latin typeface="Times New Roman"/>
                <a:cs typeface="Times New Roman"/>
              </a:rPr>
              <a:t> он </a:t>
            </a:r>
            <a:r>
              <a:rPr sz="2400" spc="-5" dirty="0">
                <a:latin typeface="Times New Roman"/>
                <a:cs typeface="Times New Roman"/>
              </a:rPr>
              <a:t>покидает </a:t>
            </a:r>
            <a:r>
              <a:rPr sz="2400" spc="-30" dirty="0">
                <a:latin typeface="Times New Roman"/>
                <a:cs typeface="Times New Roman"/>
              </a:rPr>
              <a:t>корабль </a:t>
            </a:r>
            <a:r>
              <a:rPr sz="2400" dirty="0">
                <a:latin typeface="Times New Roman"/>
                <a:cs typeface="Times New Roman"/>
              </a:rPr>
              <a:t>и </a:t>
            </a:r>
            <a:r>
              <a:rPr sz="2400" spc="-10" dirty="0">
                <a:latin typeface="Times New Roman"/>
                <a:cs typeface="Times New Roman"/>
              </a:rPr>
              <a:t>отправляется </a:t>
            </a:r>
            <a:r>
              <a:rPr sz="2400" dirty="0">
                <a:latin typeface="Times New Roman"/>
                <a:cs typeface="Times New Roman"/>
              </a:rPr>
              <a:t>в </a:t>
            </a:r>
            <a:r>
              <a:rPr sz="2400" spc="-585" dirty="0">
                <a:latin typeface="Times New Roman"/>
                <a:cs typeface="Times New Roman"/>
              </a:rPr>
              <a:t> </a:t>
            </a:r>
            <a:r>
              <a:rPr sz="2400" spc="-10" dirty="0">
                <a:latin typeface="Times New Roman"/>
                <a:cs typeface="Times New Roman"/>
              </a:rPr>
              <a:t>лагерь </a:t>
            </a:r>
            <a:r>
              <a:rPr sz="2400" dirty="0">
                <a:latin typeface="Times New Roman"/>
                <a:cs typeface="Times New Roman"/>
              </a:rPr>
              <a:t>к </a:t>
            </a:r>
            <a:r>
              <a:rPr sz="2400" spc="-5" dirty="0">
                <a:latin typeface="Times New Roman"/>
                <a:cs typeface="Times New Roman"/>
              </a:rPr>
              <a:t>Сереже.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910</Words>
  <Application>Microsoft Office PowerPoint</Application>
  <PresentationFormat>Экран (4:3)</PresentationFormat>
  <Paragraphs>141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Office Theme</vt:lpstr>
      <vt:lpstr>Слайд 1</vt:lpstr>
      <vt:lpstr>Евгений Львович Шварц родился 21 октября 1896 года в городе Казани.</vt:lpstr>
      <vt:lpstr>Слайд 3</vt:lpstr>
      <vt:lpstr>В 1921</vt:lpstr>
      <vt:lpstr>Слайд 5</vt:lpstr>
      <vt:lpstr>Во второй  20-х годов  свет сказки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Афоризмы Евгения Шварца</vt:lpstr>
      <vt:lpstr>Прошло много лет с тех пор, как Евгения Шварца  не стало, изменилось время, изменились люди, а  пьесы Шварца не сходят со сцены.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Библиотека</dc:creator>
  <cp:lastModifiedBy>1</cp:lastModifiedBy>
  <cp:revision>2</cp:revision>
  <dcterms:created xsi:type="dcterms:W3CDTF">2021-10-14T03:51:07Z</dcterms:created>
  <dcterms:modified xsi:type="dcterms:W3CDTF">2021-10-14T02:56:15Z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2021-10-12T00:00:00Z</vt:filetime>
  </property>
  <property fmtid="{D5CDD505-2E9C-101B-9397-08002B2CF9AE}" pid="3" name="Creator">
    <vt:lpwstr>Microsoft® PowerPoint® 2013</vt:lpwstr>
  </property>
  <property fmtid="{D5CDD505-2E9C-101B-9397-08002B2CF9AE}" pid="4" name="LastSaved">
    <vt:filetime>2021-10-14T00:00:00Z</vt:filetime>
  </property>
</Properties>
</file>